
<file path=[Content_Types].xml><?xml version="1.0" encoding="utf-8"?>
<Types xmlns="http://schemas.openxmlformats.org/package/2006/content-types">
  <Default Extension="bin" ContentType="application/vnd.openxmlformats-officedocument.oleObject"/>
  <Default Extension="glb" ContentType="model/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3081" r:id="rId3"/>
    <p:sldId id="3082" r:id="rId4"/>
    <p:sldId id="3062" r:id="rId5"/>
    <p:sldId id="3076" r:id="rId6"/>
    <p:sldId id="3075" r:id="rId7"/>
    <p:sldId id="3068" r:id="rId8"/>
    <p:sldId id="3070" r:id="rId9"/>
    <p:sldId id="3071" r:id="rId10"/>
    <p:sldId id="3079" r:id="rId11"/>
    <p:sldId id="3078"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E703148-C440-42BF-9238-DD168AC1FFBB}">
          <p14:sldIdLst>
            <p14:sldId id="256"/>
          </p14:sldIdLst>
        </p14:section>
        <p14:section name="Intro" id="{0D1E9C41-AE0B-4A4C-99B5-66D099DE5498}">
          <p14:sldIdLst>
            <p14:sldId id="3081"/>
            <p14:sldId id="3082"/>
            <p14:sldId id="3062"/>
          </p14:sldIdLst>
        </p14:section>
        <p14:section name="Related works" id="{923D519A-2235-4FEE-99A1-C57C2741A5AE}">
          <p14:sldIdLst>
            <p14:sldId id="3076"/>
          </p14:sldIdLst>
        </p14:section>
        <p14:section name="Problem definition" id="{D98D4EF8-769A-47E7-8F58-F68B39C36FB8}">
          <p14:sldIdLst>
            <p14:sldId id="3075"/>
            <p14:sldId id="3068"/>
          </p14:sldIdLst>
        </p14:section>
        <p14:section name="Result" id="{878691DD-7028-40C7-AB76-481608440C93}">
          <p14:sldIdLst>
            <p14:sldId id="3070"/>
          </p14:sldIdLst>
        </p14:section>
        <p14:section name="Improvements and summary" id="{8268066B-CBC8-4FAF-8093-3BF768BB2BC3}">
          <p14:sldIdLst>
            <p14:sldId id="3071"/>
            <p14:sldId id="3079"/>
          </p14:sldIdLst>
        </p14:section>
        <p14:section name="Appendix" id="{17012CB0-1E66-4872-8AD5-C1ECFBF6E707}">
          <p14:sldIdLst>
            <p14:sldId id="30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0505"/>
    <a:srgbClr val="0081FE"/>
    <a:srgbClr val="FF8000"/>
    <a:srgbClr val="FF5A33"/>
    <a:srgbClr val="FD9300"/>
    <a:srgbClr val="800000"/>
    <a:srgbClr val="000080"/>
    <a:srgbClr val="9BF998"/>
    <a:srgbClr val="0000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보통 스타일 1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1" autoAdjust="0"/>
    <p:restoredTop sz="94830" autoAdjust="0"/>
  </p:normalViewPr>
  <p:slideViewPr>
    <p:cSldViewPr snapToGrid="0">
      <p:cViewPr varScale="1">
        <p:scale>
          <a:sx n="108" d="100"/>
          <a:sy n="108" d="100"/>
        </p:scale>
        <p:origin x="2148" y="84"/>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CF5672-0DE8-4730-B631-E30925DC561F}" type="datetimeFigureOut">
              <a:rPr lang="ko-KR" altLang="en-US" smtClean="0"/>
              <a:t>2022-11-13</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F3BF3F-865B-4AB2-A2F8-0F21D239BB14}" type="slidenum">
              <a:rPr lang="ko-KR" altLang="en-US" smtClean="0"/>
              <a:t>‹#›</a:t>
            </a:fld>
            <a:endParaRPr lang="ko-KR" altLang="en-US"/>
          </a:p>
        </p:txBody>
      </p:sp>
    </p:spTree>
    <p:extLst>
      <p:ext uri="{BB962C8B-B14F-4D97-AF65-F5344CB8AC3E}">
        <p14:creationId xmlns:p14="http://schemas.microsoft.com/office/powerpoint/2010/main" val="332443271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0" i="0" dirty="0">
                <a:solidFill>
                  <a:srgbClr val="BDC1C6"/>
                </a:solidFill>
                <a:effectLst/>
                <a:latin typeface="arial" panose="020B0604020202020204" pitchFamily="34" charset="0"/>
              </a:rPr>
              <a:t>1</a:t>
            </a:r>
            <a:r>
              <a:rPr lang="en-US" b="0" i="0" baseline="30000" dirty="0">
                <a:solidFill>
                  <a:srgbClr val="BDC1C6"/>
                </a:solidFill>
                <a:effectLst/>
                <a:latin typeface="arial" panose="020B0604020202020204" pitchFamily="34" charset="0"/>
              </a:rPr>
              <a:t>st</a:t>
            </a:r>
            <a:r>
              <a:rPr lang="en-US" b="0" i="0" dirty="0">
                <a:solidFill>
                  <a:srgbClr val="BDC1C6"/>
                </a:solidFill>
                <a:effectLst/>
                <a:latin typeface="arial" panose="020B0604020202020204" pitchFamily="34" charset="0"/>
              </a:rPr>
              <a:t> box:</a:t>
            </a:r>
          </a:p>
          <a:p>
            <a:r>
              <a:rPr lang="en-US" b="0" i="0" dirty="0">
                <a:solidFill>
                  <a:srgbClr val="BDC1C6"/>
                </a:solidFill>
                <a:effectLst/>
                <a:latin typeface="arial" panose="020B0604020202020204" pitchFamily="34" charset="0"/>
              </a:rPr>
              <a:t>95% of the food we eat comes from __inches of top soil (while showing with finger how fragile)</a:t>
            </a:r>
          </a:p>
          <a:p>
            <a:r>
              <a:rPr lang="en-US" b="0" i="0" dirty="0">
                <a:solidFill>
                  <a:srgbClr val="BDC1C6"/>
                </a:solidFill>
                <a:effectLst/>
                <a:latin typeface="arial" panose="020B0604020202020204" pitchFamily="34" charset="0"/>
              </a:rPr>
              <a:t>Soils with high microbial abundance and diversity can </a:t>
            </a:r>
            <a:r>
              <a:rPr lang="en-US" b="1" i="0" dirty="0">
                <a:solidFill>
                  <a:srgbClr val="BCC0C3"/>
                </a:solidFill>
                <a:effectLst/>
                <a:latin typeface="arial" panose="020B0604020202020204" pitchFamily="34" charset="0"/>
              </a:rPr>
              <a:t>support pathogen suppression, increase nutrient availability for crops</a:t>
            </a:r>
            <a:endParaRPr lang="en-US" altLang="ko-KR" dirty="0"/>
          </a:p>
          <a:p>
            <a:r>
              <a:rPr lang="en-US" b="0" i="0" dirty="0">
                <a:solidFill>
                  <a:srgbClr val="BDC1C6"/>
                </a:solidFill>
                <a:effectLst/>
                <a:latin typeface="arial" panose="020B0604020202020204" pitchFamily="34" charset="0"/>
              </a:rPr>
              <a:t>soils contain about three times more C than vegetation and twice as much as that which is present in the atmosphere </a:t>
            </a:r>
          </a:p>
          <a:p>
            <a:endParaRPr lang="en-US" altLang="ko-KR" b="0" i="0" dirty="0">
              <a:solidFill>
                <a:srgbClr val="BDC1C6"/>
              </a:solidFill>
              <a:effectLst/>
              <a:latin typeface="arial" panose="020B0604020202020204" pitchFamily="34" charset="0"/>
            </a:endParaRPr>
          </a:p>
          <a:p>
            <a:r>
              <a:rPr lang="en-US" altLang="ko-KR" dirty="0"/>
              <a:t>2</a:t>
            </a:r>
            <a:r>
              <a:rPr lang="en-US" altLang="ko-KR" baseline="30000" dirty="0"/>
              <a:t>nd</a:t>
            </a:r>
            <a:r>
              <a:rPr lang="en-US" altLang="ko-KR" dirty="0"/>
              <a:t> box:</a:t>
            </a:r>
          </a:p>
          <a:p>
            <a:r>
              <a:rPr lang="en-US" altLang="ko-KR" dirty="0"/>
              <a:t>It includes many, many types including some you might know : peptides, saturated chains, lipids, aromatic, polysaccharides </a:t>
            </a:r>
            <a:r>
              <a:rPr lang="en-US" altLang="ko-KR" dirty="0" err="1"/>
              <a:t>etc</a:t>
            </a:r>
            <a:endParaRPr lang="en-US" altLang="ko-KR" dirty="0"/>
          </a:p>
          <a:p>
            <a:endParaRPr lang="en-US" altLang="ko-KR" dirty="0"/>
          </a:p>
          <a:p>
            <a:r>
              <a:rPr lang="en-US" altLang="ko-KR" dirty="0"/>
              <a:t>3</a:t>
            </a:r>
            <a:r>
              <a:rPr lang="en-US" altLang="ko-KR" baseline="30000" dirty="0"/>
              <a:t>rd</a:t>
            </a:r>
            <a:r>
              <a:rPr lang="en-US" altLang="ko-KR" dirty="0"/>
              <a:t> box:</a:t>
            </a:r>
          </a:p>
          <a:p>
            <a:r>
              <a:rPr lang="en-US" altLang="ko-KR" dirty="0"/>
              <a:t>One third of the world’s terrestrial land is tended farmland and by increasing just 0.4% of their SOC we can save this much water, making it robust in climate change induced drought and</a:t>
            </a:r>
          </a:p>
          <a:p>
            <a:r>
              <a:rPr lang="en-US" altLang="ko-KR" dirty="0"/>
              <a:t>Can sequester enough CO2 from the atmosphere to curb the Keeling Curve</a:t>
            </a:r>
          </a:p>
          <a:p>
            <a:endParaRPr lang="en-US" altLang="ko-KR" dirty="0"/>
          </a:p>
          <a:p>
            <a:endParaRPr lang="en-US" altLang="ko-KR" dirty="0"/>
          </a:p>
          <a:p>
            <a:endParaRPr lang="en-US" altLang="ko-KR" dirty="0"/>
          </a:p>
          <a:p>
            <a:r>
              <a:rPr lang="en-US" altLang="ko-KR" dirty="0"/>
              <a:t>Why is soil health important? (1. 90% of world's food source comes from 40cm of topsoil, 2. soil health helps to regulate water storage in terrestrial land, 3. soil holds the 2nd largest carbon stock in the world, more than the plants above it) </a:t>
            </a:r>
          </a:p>
          <a:p>
            <a:r>
              <a:rPr lang="en-US" altLang="ko-KR" dirty="0"/>
              <a:t> </a:t>
            </a:r>
          </a:p>
          <a:p>
            <a:r>
              <a:rPr lang="en-US" altLang="ko-KR" dirty="0"/>
              <a:t>What is soil health? (Soil health is most dominantly determined by SOC because SOC helps to harbor microbial life, improve SWHC, aids plants taking up nutrients </a:t>
            </a:r>
            <a:r>
              <a:rPr lang="en-US" altLang="ko-KR" dirty="0" err="1"/>
              <a:t>etc</a:t>
            </a:r>
            <a:r>
              <a:rPr lang="en-US" altLang="ko-KR" dirty="0"/>
              <a:t>, basically the difference between sand and lush soil is SOC)</a:t>
            </a:r>
          </a:p>
          <a:p>
            <a:endParaRPr lang="en-US" altLang="ko-KR" dirty="0"/>
          </a:p>
          <a:p>
            <a:r>
              <a:rPr lang="en-US" altLang="ko-KR" dirty="0"/>
              <a:t>SOC is endangered because of unsustainable massive scale industrial farming practices (over the past 40 years, UNFAO has surveyed that global farmland SOC decreased by 70%)</a:t>
            </a:r>
          </a:p>
          <a:p>
            <a:endParaRPr lang="en-US" altLang="ko-KR" dirty="0"/>
          </a:p>
          <a:p>
            <a:r>
              <a:rPr lang="en-US" altLang="ko-KR" dirty="0"/>
              <a:t>SOC is the biggest source of terrestrial carbon storage and with 5 billion hectares of manageable farmland (third of global land area), even a 0.1% SOC increase over 5 years can hugely curb the CO2 build up curve (include graph to illustrate this calculation)</a:t>
            </a:r>
          </a:p>
        </p:txBody>
      </p:sp>
      <p:sp>
        <p:nvSpPr>
          <p:cNvPr id="4" name="슬라이드 번호 개체 틀 3"/>
          <p:cNvSpPr>
            <a:spLocks noGrp="1"/>
          </p:cNvSpPr>
          <p:nvPr>
            <p:ph type="sldNum" sz="quarter" idx="5"/>
          </p:nvPr>
        </p:nvSpPr>
        <p:spPr/>
        <p:txBody>
          <a:bodyPr/>
          <a:lstStyle/>
          <a:p>
            <a:fld id="{11F3BF3F-865B-4AB2-A2F8-0F21D239BB14}" type="slidenum">
              <a:rPr lang="ko-KR" altLang="en-US" smtClean="0"/>
              <a:t>2</a:t>
            </a:fld>
            <a:endParaRPr lang="ko-KR" altLang="en-US"/>
          </a:p>
        </p:txBody>
      </p:sp>
    </p:spTree>
    <p:extLst>
      <p:ext uri="{BB962C8B-B14F-4D97-AF65-F5344CB8AC3E}">
        <p14:creationId xmlns:p14="http://schemas.microsoft.com/office/powerpoint/2010/main" val="1958760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 is not something that you can just spray but it comes from decades and centuries of organic matter stacking (nature) but they deplete so </a:t>
            </a:r>
            <a:r>
              <a:rPr lang="en-US" dirty="0" err="1"/>
              <a:t>so</a:t>
            </a:r>
            <a:r>
              <a:rPr lang="en-US" dirty="0"/>
              <a:t> fast</a:t>
            </a:r>
          </a:p>
        </p:txBody>
      </p:sp>
      <p:sp>
        <p:nvSpPr>
          <p:cNvPr id="4" name="Slide Number Placeholder 3"/>
          <p:cNvSpPr>
            <a:spLocks noGrp="1"/>
          </p:cNvSpPr>
          <p:nvPr>
            <p:ph type="sldNum" sz="quarter" idx="5"/>
          </p:nvPr>
        </p:nvSpPr>
        <p:spPr/>
        <p:txBody>
          <a:bodyPr/>
          <a:lstStyle/>
          <a:p>
            <a:fld id="{11F3BF3F-865B-4AB2-A2F8-0F21D239BB14}" type="slidenum">
              <a:rPr lang="ko-KR" altLang="en-US" smtClean="0"/>
              <a:t>3</a:t>
            </a:fld>
            <a:endParaRPr lang="ko-KR" altLang="en-US"/>
          </a:p>
        </p:txBody>
      </p:sp>
    </p:spTree>
    <p:extLst>
      <p:ext uri="{BB962C8B-B14F-4D97-AF65-F5344CB8AC3E}">
        <p14:creationId xmlns:p14="http://schemas.microsoft.com/office/powerpoint/2010/main" val="3950075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Problem definition</a:t>
            </a:r>
          </a:p>
          <a:p>
            <a:r>
              <a:rPr lang="en-US" altLang="ko-KR" dirty="0"/>
              <a:t> - SOC drop is not noticeable at first but below a certain point the crops and plants above will suffer reduced yield, the soil is unable to hold water even if there is rain </a:t>
            </a:r>
            <a:r>
              <a:rPr lang="en-US" altLang="ko-KR" dirty="0" err="1"/>
              <a:t>etc</a:t>
            </a:r>
            <a:endParaRPr lang="en-US" altLang="ko-KR" dirty="0"/>
          </a:p>
          <a:p>
            <a:r>
              <a:rPr lang="en-US" altLang="ko-KR" dirty="0"/>
              <a:t> - On top of that SOC cannot be restored to healthy levels when SOC drops too much</a:t>
            </a:r>
          </a:p>
          <a:p>
            <a:r>
              <a:rPr lang="en-US" altLang="ko-KR" dirty="0"/>
              <a:t> - So SOC needs to be monitored at huge scale globally to both aid SOC preservation efforts by governments (in terms of incentives when farmers raise the SOC of their farmland) and to warn nations of dangerous SOC levels at real-time</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dirty="0">
                <a:solidFill>
                  <a:srgbClr val="FF0000"/>
                </a:solidFill>
                <a:latin typeface="Arial" panose="020B0604020202020204" pitchFamily="34" charset="0"/>
                <a:cs typeface="Arial" panose="020B0604020202020204" pitchFamily="34" charset="0"/>
              </a:rPr>
              <a:t>So farmers would want to cut cost on soc monitoring, helping to reduce this cost is helpful and impactful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dirty="0">
                <a:solidFill>
                  <a:srgbClr val="FF0000"/>
                </a:solidFill>
                <a:latin typeface="Arial" panose="020B0604020202020204" pitchFamily="34" charset="0"/>
                <a:cs typeface="Arial" panose="020B0604020202020204" pitchFamily="34" charset="0"/>
              </a:rPr>
              <a:t>So we need cost-effective solution to monitor SOC for environment, food security in the future</a:t>
            </a: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11F3BF3F-865B-4AB2-A2F8-0F21D239BB14}" type="slidenum">
              <a:rPr lang="ko-KR" altLang="en-US" smtClean="0"/>
              <a:t>4</a:t>
            </a:fld>
            <a:endParaRPr lang="ko-KR" altLang="en-US"/>
          </a:p>
        </p:txBody>
      </p:sp>
    </p:spTree>
    <p:extLst>
      <p:ext uri="{BB962C8B-B14F-4D97-AF65-F5344CB8AC3E}">
        <p14:creationId xmlns:p14="http://schemas.microsoft.com/office/powerpoint/2010/main" val="3310047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Related works</a:t>
            </a:r>
          </a:p>
          <a:p>
            <a:r>
              <a:rPr lang="en-US" altLang="ko-KR" dirty="0"/>
              <a:t> -  Current methods of assessing SOC utilize chemical tests (Walkley-Black test) but is time-consuming, expensive and not scalable</a:t>
            </a:r>
          </a:p>
          <a:p>
            <a:r>
              <a:rPr lang="en-US" altLang="ko-KR" dirty="0"/>
              <a:t> - There has been efforts to use portable on ground spectroscopy but these </a:t>
            </a:r>
            <a:r>
              <a:rPr lang="en-US" altLang="ko-KR" dirty="0" err="1"/>
              <a:t>insturments</a:t>
            </a:r>
            <a:r>
              <a:rPr lang="en-US" altLang="ko-KR" dirty="0"/>
              <a:t> are very expensive (the most portable one is the size of a carrier bag and costs 1</a:t>
            </a:r>
            <a:r>
              <a:rPr lang="ko-KR" altLang="en-US" dirty="0"/>
              <a:t>억원</a:t>
            </a:r>
            <a:r>
              <a:rPr lang="en-US" altLang="ko-KR" dirty="0"/>
              <a:t>)</a:t>
            </a:r>
          </a:p>
          <a:p>
            <a:r>
              <a:rPr lang="en-US" altLang="ko-KR" dirty="0"/>
              <a:t> - Taking inspiration from the spectroscopy method multi-spectral imagery satellites have been used to do this but massively lack accuracy due to ground being covered with vegetation, not enough information</a:t>
            </a:r>
          </a:p>
          <a:p>
            <a:endParaRPr lang="en-US" altLang="ko-KR" dirty="0"/>
          </a:p>
          <a:p>
            <a:r>
              <a:rPr lang="en-US" altLang="ko-KR" dirty="0"/>
              <a:t>Also mention that this won’t work if there is vegetation and clouds</a:t>
            </a:r>
            <a:endParaRPr lang="ko-KR" altLang="en-US" dirty="0"/>
          </a:p>
        </p:txBody>
      </p:sp>
      <p:sp>
        <p:nvSpPr>
          <p:cNvPr id="4" name="슬라이드 번호 개체 틀 3"/>
          <p:cNvSpPr>
            <a:spLocks noGrp="1"/>
          </p:cNvSpPr>
          <p:nvPr>
            <p:ph type="sldNum" sz="quarter" idx="5"/>
          </p:nvPr>
        </p:nvSpPr>
        <p:spPr/>
        <p:txBody>
          <a:bodyPr/>
          <a:lstStyle/>
          <a:p>
            <a:fld id="{11F3BF3F-865B-4AB2-A2F8-0F21D239BB14}" type="slidenum">
              <a:rPr lang="ko-KR" altLang="en-US" smtClean="0"/>
              <a:t>5</a:t>
            </a:fld>
            <a:endParaRPr lang="ko-KR" altLang="en-US"/>
          </a:p>
        </p:txBody>
      </p:sp>
    </p:spTree>
    <p:extLst>
      <p:ext uri="{BB962C8B-B14F-4D97-AF65-F5344CB8AC3E}">
        <p14:creationId xmlns:p14="http://schemas.microsoft.com/office/powerpoint/2010/main" val="664614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Approach</a:t>
            </a:r>
          </a:p>
          <a:p>
            <a:r>
              <a:rPr lang="en-US" altLang="ko-KR" dirty="0"/>
              <a:t> - we use 3 main features to predict the SOC</a:t>
            </a:r>
          </a:p>
          <a:p>
            <a:r>
              <a:rPr lang="en-US" altLang="ko-KR" dirty="0"/>
              <a:t> - 1.Sentinel-2 satellite multispectral imagery can provide 13 discrete spectral information at resolution of 20m. Here we filter our satellite images based on NDVI and BSI which shows us how bare the soil is (if it is covered, the satellite measurement is wrong)</a:t>
            </a:r>
          </a:p>
          <a:p>
            <a:r>
              <a:rPr lang="en-US" altLang="ko-KR" dirty="0"/>
              <a:t> - 2.We include not just average precipitation of the region but also the rainfall over the are for 10 days leading to the date of satellite image acquisition</a:t>
            </a:r>
          </a:p>
          <a:p>
            <a:r>
              <a:rPr lang="en-US" altLang="ko-KR" dirty="0"/>
              <a:t> - 3.SWHC is highly dependent on SOC hence along with sentinel satellite multispectral imagery, we use rudimentary SWHC measuring setup to measure SWHC.</a:t>
            </a:r>
          </a:p>
          <a:p>
            <a:r>
              <a:rPr lang="en-US" altLang="ko-KR" dirty="0"/>
              <a:t> - Also taking inspiration from SWHC we use Synthetic Aperture Radar to measure the soil moisture before and after a rainfall event and add that as a feature.</a:t>
            </a:r>
          </a:p>
          <a:p>
            <a:r>
              <a:rPr lang="en-US" altLang="ko-KR" dirty="0"/>
              <a:t> - We visited farmlands in </a:t>
            </a:r>
            <a:r>
              <a:rPr lang="ko-KR" altLang="en-US" dirty="0"/>
              <a:t>이천 </a:t>
            </a:r>
            <a:r>
              <a:rPr lang="en-US" altLang="ko-KR" dirty="0"/>
              <a:t>to collect topsoil samples and used Walkley-Black test to record label values of the ML algorithm</a:t>
            </a:r>
          </a:p>
          <a:p>
            <a:r>
              <a:rPr lang="en-US" altLang="ko-KR" dirty="0"/>
              <a:t> - We input all these data (1,2,3) into ML algorithm and predict SOC level. This is called remote sensing</a:t>
            </a:r>
          </a:p>
          <a:p>
            <a:endParaRPr lang="en-US" altLang="ko-KR" dirty="0"/>
          </a:p>
          <a:p>
            <a:r>
              <a:rPr lang="en-US" altLang="ko-KR" dirty="0"/>
              <a:t>Also mention the advantage of S1 not being tackled by clouds</a:t>
            </a:r>
          </a:p>
        </p:txBody>
      </p:sp>
      <p:sp>
        <p:nvSpPr>
          <p:cNvPr id="4" name="슬라이드 번호 개체 틀 3"/>
          <p:cNvSpPr>
            <a:spLocks noGrp="1"/>
          </p:cNvSpPr>
          <p:nvPr>
            <p:ph type="sldNum" sz="quarter" idx="5"/>
          </p:nvPr>
        </p:nvSpPr>
        <p:spPr/>
        <p:txBody>
          <a:bodyPr/>
          <a:lstStyle/>
          <a:p>
            <a:fld id="{11F3BF3F-865B-4AB2-A2F8-0F21D239BB14}" type="slidenum">
              <a:rPr lang="ko-KR" altLang="en-US" smtClean="0"/>
              <a:t>6</a:t>
            </a:fld>
            <a:endParaRPr lang="ko-KR" altLang="en-US"/>
          </a:p>
        </p:txBody>
      </p:sp>
    </p:spTree>
    <p:extLst>
      <p:ext uri="{BB962C8B-B14F-4D97-AF65-F5344CB8AC3E}">
        <p14:creationId xmlns:p14="http://schemas.microsoft.com/office/powerpoint/2010/main" val="3930435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Label making target feature (label) had to do this as there was no open-source soil data so had to collect them</a:t>
            </a:r>
            <a:endParaRPr lang="ko-KR" altLang="en-US" sz="12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11F3BF3F-865B-4AB2-A2F8-0F21D239BB14}" type="slidenum">
              <a:rPr lang="ko-KR" altLang="en-US" smtClean="0"/>
              <a:t>7</a:t>
            </a:fld>
            <a:endParaRPr lang="ko-KR" altLang="en-US"/>
          </a:p>
        </p:txBody>
      </p:sp>
    </p:spTree>
    <p:extLst>
      <p:ext uri="{BB962C8B-B14F-4D97-AF65-F5344CB8AC3E}">
        <p14:creationId xmlns:p14="http://schemas.microsoft.com/office/powerpoint/2010/main" val="107277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NDVI during peak growing season to add into our features (this alone is very inaccurate) DOI: 10.1080/10106049.2017.1381179 </a:t>
            </a:r>
          </a:p>
        </p:txBody>
      </p:sp>
      <p:sp>
        <p:nvSpPr>
          <p:cNvPr id="4" name="Slide Number Placeholder 3"/>
          <p:cNvSpPr>
            <a:spLocks noGrp="1"/>
          </p:cNvSpPr>
          <p:nvPr>
            <p:ph type="sldNum" sz="quarter" idx="5"/>
          </p:nvPr>
        </p:nvSpPr>
        <p:spPr/>
        <p:txBody>
          <a:bodyPr/>
          <a:lstStyle/>
          <a:p>
            <a:fld id="{11F3BF3F-865B-4AB2-A2F8-0F21D239BB14}" type="slidenum">
              <a:rPr lang="ko-KR" altLang="en-US" smtClean="0"/>
              <a:t>9</a:t>
            </a:fld>
            <a:endParaRPr lang="ko-KR" altLang="en-US"/>
          </a:p>
        </p:txBody>
      </p:sp>
    </p:spTree>
    <p:extLst>
      <p:ext uri="{BB962C8B-B14F-4D97-AF65-F5344CB8AC3E}">
        <p14:creationId xmlns:p14="http://schemas.microsoft.com/office/powerpoint/2010/main" val="3736143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F3BF3F-865B-4AB2-A2F8-0F21D239BB14}" type="slidenum">
              <a:rPr lang="ko-KR" altLang="en-US" smtClean="0"/>
              <a:t>11</a:t>
            </a:fld>
            <a:endParaRPr lang="ko-KR" altLang="en-US"/>
          </a:p>
        </p:txBody>
      </p:sp>
    </p:spTree>
    <p:extLst>
      <p:ext uri="{BB962C8B-B14F-4D97-AF65-F5344CB8AC3E}">
        <p14:creationId xmlns:p14="http://schemas.microsoft.com/office/powerpoint/2010/main" val="1977998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3681070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248892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11214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551486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2150654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2022-11-13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3148132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2022-11-13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2441631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2022-11-13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a:xfrm>
            <a:off x="7153275" y="6589714"/>
            <a:ext cx="2057400" cy="365125"/>
          </a:xfrm>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807936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7" name="사각형: 잘린 대각선 방향 모서리 6">
            <a:extLst>
              <a:ext uri="{FF2B5EF4-FFF2-40B4-BE49-F238E27FC236}">
                <a16:creationId xmlns:a16="http://schemas.microsoft.com/office/drawing/2014/main" id="{7AD11246-FE28-4536-A9BE-EFC4DCB42063}"/>
              </a:ext>
            </a:extLst>
          </p:cNvPr>
          <p:cNvSpPr/>
          <p:nvPr userDrawn="1"/>
        </p:nvSpPr>
        <p:spPr>
          <a:xfrm rot="16200000" flipH="1">
            <a:off x="4193683" y="-4173374"/>
            <a:ext cx="783122" cy="9129871"/>
          </a:xfrm>
          <a:prstGeom prst="snip2DiagRect">
            <a:avLst>
              <a:gd name="adj1" fmla="val 0"/>
              <a:gd name="adj2" fmla="val 0"/>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indent="0" algn="l" defTabSz="914400" rtl="0" eaLnBrk="1" fontAlgn="auto" latinLnBrk="1" hangingPunct="1">
              <a:lnSpc>
                <a:spcPct val="100000"/>
              </a:lnSpc>
              <a:spcBef>
                <a:spcPts val="0"/>
              </a:spcBef>
              <a:spcAft>
                <a:spcPts val="0"/>
              </a:spcAft>
              <a:buClrTx/>
              <a:buSzTx/>
              <a:buFontTx/>
              <a:buNone/>
              <a:tabLst/>
            </a:pPr>
            <a:endParaRPr kumimoji="0" lang="ko-KR" altLang="en-US" sz="1200" b="0" i="0" u="none" strike="noStrike" kern="1200" cap="none" spc="0" normalizeH="0" baseline="0" noProof="0">
              <a:ln>
                <a:noFill/>
              </a:ln>
              <a:solidFill>
                <a:schemeClr val="bg1"/>
              </a:solidFill>
              <a:effectLst/>
              <a:uLnTx/>
              <a:uFillTx/>
              <a:latin typeface="KoPubWorld돋움체 Medium" panose="00000600000000000000" pitchFamily="2" charset="-127"/>
              <a:ea typeface="KoPubWorld돋움체 Medium" panose="00000600000000000000" pitchFamily="2" charset="-127"/>
              <a:cs typeface="+mn-cs"/>
            </a:endParaRPr>
          </a:p>
        </p:txBody>
      </p:sp>
      <p:sp>
        <p:nvSpPr>
          <p:cNvPr id="8" name="사각형: 잘린 대각선 방향 모서리 7">
            <a:extLst>
              <a:ext uri="{FF2B5EF4-FFF2-40B4-BE49-F238E27FC236}">
                <a16:creationId xmlns:a16="http://schemas.microsoft.com/office/drawing/2014/main" id="{2F6D7F9D-1FF6-48BF-956A-42284D941111}"/>
              </a:ext>
            </a:extLst>
          </p:cNvPr>
          <p:cNvSpPr/>
          <p:nvPr userDrawn="1"/>
        </p:nvSpPr>
        <p:spPr>
          <a:xfrm rot="16200000" flipH="1">
            <a:off x="4567019" y="-3785645"/>
            <a:ext cx="42119" cy="9135550"/>
          </a:xfrm>
          <a:prstGeom prst="snip2DiagRect">
            <a:avLst>
              <a:gd name="adj1" fmla="val 0"/>
              <a:gd name="adj2" fmla="val 0"/>
            </a:avLst>
          </a:prstGeom>
          <a:solidFill>
            <a:schemeClr val="bg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indent="0" algn="l" defTabSz="914400" rtl="0" eaLnBrk="1" fontAlgn="auto" latinLnBrk="1" hangingPunct="1">
              <a:lnSpc>
                <a:spcPct val="100000"/>
              </a:lnSpc>
              <a:spcBef>
                <a:spcPts val="0"/>
              </a:spcBef>
              <a:spcAft>
                <a:spcPts val="0"/>
              </a:spcAft>
              <a:buClrTx/>
              <a:buSzTx/>
              <a:buFontTx/>
              <a:buNone/>
              <a:tabLst/>
            </a:pPr>
            <a:endParaRPr kumimoji="0" lang="ko-KR" altLang="en-US" sz="1200" b="0" i="0" u="none" strike="noStrike" kern="1200" cap="none" spc="0" normalizeH="0" baseline="0" noProof="0">
              <a:ln>
                <a:noFill/>
              </a:ln>
              <a:solidFill>
                <a:schemeClr val="bg1"/>
              </a:solidFill>
              <a:effectLst/>
              <a:uLnTx/>
              <a:uFillTx/>
              <a:latin typeface="KoPubWorld돋움체 Medium" panose="00000600000000000000" pitchFamily="2" charset="-127"/>
              <a:ea typeface="KoPubWorld돋움체 Medium" panose="00000600000000000000" pitchFamily="2" charset="-127"/>
              <a:cs typeface="+mn-cs"/>
            </a:endParaRPr>
          </a:p>
        </p:txBody>
      </p:sp>
      <p:grpSp>
        <p:nvGrpSpPr>
          <p:cNvPr id="9" name="그룹 8">
            <a:extLst>
              <a:ext uri="{FF2B5EF4-FFF2-40B4-BE49-F238E27FC236}">
                <a16:creationId xmlns:a16="http://schemas.microsoft.com/office/drawing/2014/main" id="{29806227-7292-4584-A130-527BE12B0569}"/>
              </a:ext>
            </a:extLst>
          </p:cNvPr>
          <p:cNvGrpSpPr/>
          <p:nvPr userDrawn="1"/>
        </p:nvGrpSpPr>
        <p:grpSpPr>
          <a:xfrm>
            <a:off x="-8465" y="-7215"/>
            <a:ext cx="1119271" cy="888012"/>
            <a:chOff x="-14023" y="-36104"/>
            <a:chExt cx="1494898" cy="969536"/>
          </a:xfrm>
        </p:grpSpPr>
        <p:sp>
          <p:nvSpPr>
            <p:cNvPr id="10" name="사다리꼴 22">
              <a:extLst>
                <a:ext uri="{FF2B5EF4-FFF2-40B4-BE49-F238E27FC236}">
                  <a16:creationId xmlns:a16="http://schemas.microsoft.com/office/drawing/2014/main" id="{10259568-5A65-4752-B2F8-F3F35A304556}"/>
                </a:ext>
              </a:extLst>
            </p:cNvPr>
            <p:cNvSpPr>
              <a:spLocks noChangeAspect="1"/>
            </p:cNvSpPr>
            <p:nvPr/>
          </p:nvSpPr>
          <p:spPr>
            <a:xfrm rot="10800000">
              <a:off x="-4857" y="-28331"/>
              <a:ext cx="1485732" cy="961763"/>
            </a:xfrm>
            <a:custGeom>
              <a:avLst/>
              <a:gdLst>
                <a:gd name="connsiteX0" fmla="*/ 0 w 5415704"/>
                <a:gd name="connsiteY0" fmla="*/ 6870141 h 6870141"/>
                <a:gd name="connsiteX1" fmla="*/ 2542673 w 5415704"/>
                <a:gd name="connsiteY1" fmla="*/ 0 h 6870141"/>
                <a:gd name="connsiteX2" fmla="*/ 2873031 w 5415704"/>
                <a:gd name="connsiteY2" fmla="*/ 0 h 6870141"/>
                <a:gd name="connsiteX3" fmla="*/ 5415704 w 5415704"/>
                <a:gd name="connsiteY3" fmla="*/ 6870141 h 6870141"/>
                <a:gd name="connsiteX4" fmla="*/ 0 w 5415704"/>
                <a:gd name="connsiteY4" fmla="*/ 6870141 h 6870141"/>
                <a:gd name="connsiteX0" fmla="*/ 0 w 5421159"/>
                <a:gd name="connsiteY0" fmla="*/ 6876237 h 6876237"/>
                <a:gd name="connsiteX1" fmla="*/ 2542673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 name="connsiteX0" fmla="*/ 0 w 5421159"/>
                <a:gd name="connsiteY0" fmla="*/ 6876237 h 6876237"/>
                <a:gd name="connsiteX1" fmla="*/ 2542673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 name="connsiteX0" fmla="*/ 0 w 5421159"/>
                <a:gd name="connsiteY0" fmla="*/ 6876237 h 6876237"/>
                <a:gd name="connsiteX1" fmla="*/ 1464765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 name="connsiteX0" fmla="*/ 0 w 5122405"/>
                <a:gd name="connsiteY0" fmla="*/ 6858504 h 6876237"/>
                <a:gd name="connsiteX1" fmla="*/ 1166011 w 5122405"/>
                <a:gd name="connsiteY1" fmla="*/ 6096 h 6876237"/>
                <a:gd name="connsiteX2" fmla="*/ 5122405 w 5122405"/>
                <a:gd name="connsiteY2" fmla="*/ 0 h 6876237"/>
                <a:gd name="connsiteX3" fmla="*/ 5116950 w 5122405"/>
                <a:gd name="connsiteY3" fmla="*/ 6876237 h 6876237"/>
                <a:gd name="connsiteX4" fmla="*/ 0 w 5122405"/>
                <a:gd name="connsiteY4" fmla="*/ 6858504 h 6876237"/>
                <a:gd name="connsiteX0" fmla="*/ 0 w 5122405"/>
                <a:gd name="connsiteY0" fmla="*/ 6858504 h 6876237"/>
                <a:gd name="connsiteX1" fmla="*/ 1166011 w 5122405"/>
                <a:gd name="connsiteY1" fmla="*/ 6096 h 6876237"/>
                <a:gd name="connsiteX2" fmla="*/ 5122405 w 5122405"/>
                <a:gd name="connsiteY2" fmla="*/ 0 h 6876237"/>
                <a:gd name="connsiteX3" fmla="*/ 5116950 w 5122405"/>
                <a:gd name="connsiteY3" fmla="*/ 6876237 h 6876237"/>
                <a:gd name="connsiteX4" fmla="*/ 0 w 5122405"/>
                <a:gd name="connsiteY4" fmla="*/ 6858504 h 6876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405" h="6876237">
                  <a:moveTo>
                    <a:pt x="0" y="6858504"/>
                  </a:moveTo>
                  <a:lnTo>
                    <a:pt x="1166011" y="6096"/>
                  </a:lnTo>
                  <a:lnTo>
                    <a:pt x="5122405" y="0"/>
                  </a:lnTo>
                  <a:cubicBezTo>
                    <a:pt x="5120587" y="2292079"/>
                    <a:pt x="5118768" y="4584158"/>
                    <a:pt x="5116950" y="6876237"/>
                  </a:cubicBezTo>
                  <a:lnTo>
                    <a:pt x="0" y="6858504"/>
                  </a:lnTo>
                  <a:close/>
                </a:path>
              </a:pathLst>
            </a:custGeom>
            <a:gradFill>
              <a:gsLst>
                <a:gs pos="83000">
                  <a:srgbClr val="2092D0"/>
                </a:gs>
                <a:gs pos="100000">
                  <a:srgbClr val="D1D2D4"/>
                </a:gs>
              </a:gsLst>
              <a:lin ang="138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indent="0" algn="l" defTabSz="914400" rtl="0" eaLnBrk="1" fontAlgn="auto" latinLnBrk="1" hangingPunct="1">
                <a:lnSpc>
                  <a:spcPct val="100000"/>
                </a:lnSpc>
                <a:spcBef>
                  <a:spcPts val="0"/>
                </a:spcBef>
                <a:spcAft>
                  <a:spcPts val="0"/>
                </a:spcAft>
                <a:buClrTx/>
                <a:buSzTx/>
                <a:buFontTx/>
                <a:buNone/>
                <a:tabLst/>
              </a:pPr>
              <a:endParaRPr kumimoji="0" lang="ko-KR" altLang="en-US" sz="1200" b="0" i="0" u="none" strike="noStrike" kern="1200" cap="none" spc="0" normalizeH="0" baseline="0" noProof="0">
                <a:ln>
                  <a:noFill/>
                </a:ln>
                <a:solidFill>
                  <a:schemeClr val="bg1"/>
                </a:solidFill>
                <a:effectLst/>
                <a:uLnTx/>
                <a:uFillTx/>
                <a:latin typeface="KoPubWorld돋움체 Medium" panose="00000600000000000000" pitchFamily="2" charset="-127"/>
                <a:ea typeface="KoPubWorld돋움체 Medium" panose="00000600000000000000" pitchFamily="2" charset="-127"/>
                <a:cs typeface="+mn-cs"/>
              </a:endParaRPr>
            </a:p>
          </p:txBody>
        </p:sp>
        <p:sp>
          <p:nvSpPr>
            <p:cNvPr id="11" name="사다리꼴 22">
              <a:extLst>
                <a:ext uri="{FF2B5EF4-FFF2-40B4-BE49-F238E27FC236}">
                  <a16:creationId xmlns:a16="http://schemas.microsoft.com/office/drawing/2014/main" id="{78F5C303-290C-489C-BF88-71636DCCFAF8}"/>
                </a:ext>
              </a:extLst>
            </p:cNvPr>
            <p:cNvSpPr>
              <a:spLocks noChangeAspect="1"/>
            </p:cNvSpPr>
            <p:nvPr/>
          </p:nvSpPr>
          <p:spPr>
            <a:xfrm rot="10800000">
              <a:off x="-4856" y="-30367"/>
              <a:ext cx="1480653" cy="915009"/>
            </a:xfrm>
            <a:custGeom>
              <a:avLst/>
              <a:gdLst>
                <a:gd name="connsiteX0" fmla="*/ 0 w 5415704"/>
                <a:gd name="connsiteY0" fmla="*/ 6870141 h 6870141"/>
                <a:gd name="connsiteX1" fmla="*/ 2542673 w 5415704"/>
                <a:gd name="connsiteY1" fmla="*/ 0 h 6870141"/>
                <a:gd name="connsiteX2" fmla="*/ 2873031 w 5415704"/>
                <a:gd name="connsiteY2" fmla="*/ 0 h 6870141"/>
                <a:gd name="connsiteX3" fmla="*/ 5415704 w 5415704"/>
                <a:gd name="connsiteY3" fmla="*/ 6870141 h 6870141"/>
                <a:gd name="connsiteX4" fmla="*/ 0 w 5415704"/>
                <a:gd name="connsiteY4" fmla="*/ 6870141 h 6870141"/>
                <a:gd name="connsiteX0" fmla="*/ 0 w 5421159"/>
                <a:gd name="connsiteY0" fmla="*/ 6876237 h 6876237"/>
                <a:gd name="connsiteX1" fmla="*/ 2542673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 name="connsiteX0" fmla="*/ 0 w 5421159"/>
                <a:gd name="connsiteY0" fmla="*/ 6876237 h 6876237"/>
                <a:gd name="connsiteX1" fmla="*/ 2542673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 name="connsiteX0" fmla="*/ 0 w 5421159"/>
                <a:gd name="connsiteY0" fmla="*/ 6876237 h 6876237"/>
                <a:gd name="connsiteX1" fmla="*/ 1464765 w 5421159"/>
                <a:gd name="connsiteY1" fmla="*/ 6096 h 6876237"/>
                <a:gd name="connsiteX2" fmla="*/ 5421159 w 5421159"/>
                <a:gd name="connsiteY2" fmla="*/ 0 h 6876237"/>
                <a:gd name="connsiteX3" fmla="*/ 5415704 w 5421159"/>
                <a:gd name="connsiteY3" fmla="*/ 6876237 h 6876237"/>
                <a:gd name="connsiteX4" fmla="*/ 0 w 5421159"/>
                <a:gd name="connsiteY4" fmla="*/ 6876237 h 6876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1159" h="6876237">
                  <a:moveTo>
                    <a:pt x="0" y="6876237"/>
                  </a:moveTo>
                  <a:lnTo>
                    <a:pt x="1464765" y="6096"/>
                  </a:lnTo>
                  <a:lnTo>
                    <a:pt x="5421159" y="0"/>
                  </a:lnTo>
                  <a:cubicBezTo>
                    <a:pt x="5419341" y="2292079"/>
                    <a:pt x="5417522" y="4584158"/>
                    <a:pt x="5415704" y="6876237"/>
                  </a:cubicBezTo>
                  <a:lnTo>
                    <a:pt x="0" y="6876237"/>
                  </a:lnTo>
                  <a:close/>
                </a:path>
              </a:pathLst>
            </a:custGeom>
            <a:solidFill>
              <a:srgbClr val="01358B"/>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indent="0" algn="l" defTabSz="914400" rtl="0" eaLnBrk="1" fontAlgn="auto" latinLnBrk="1" hangingPunct="1">
                <a:lnSpc>
                  <a:spcPct val="100000"/>
                </a:lnSpc>
                <a:spcBef>
                  <a:spcPts val="0"/>
                </a:spcBef>
                <a:spcAft>
                  <a:spcPts val="0"/>
                </a:spcAft>
                <a:buClrTx/>
                <a:buSzTx/>
                <a:buFontTx/>
                <a:buNone/>
                <a:tabLst/>
              </a:pPr>
              <a:endParaRPr kumimoji="0" lang="ko-KR" altLang="en-US" sz="1200" b="0" i="0" u="none" strike="noStrike" kern="1200" cap="none" spc="0" normalizeH="0" baseline="0" noProof="0">
                <a:ln>
                  <a:noFill/>
                </a:ln>
                <a:solidFill>
                  <a:schemeClr val="bg1"/>
                </a:solidFill>
                <a:effectLst/>
                <a:uLnTx/>
                <a:uFillTx/>
                <a:latin typeface="KoPubWorld돋움체 Medium" panose="00000600000000000000" pitchFamily="2" charset="-127"/>
                <a:ea typeface="KoPubWorld돋움체 Medium" panose="00000600000000000000" pitchFamily="2" charset="-127"/>
                <a:cs typeface="+mn-cs"/>
              </a:endParaRPr>
            </a:p>
          </p:txBody>
        </p:sp>
        <p:sp>
          <p:nvSpPr>
            <p:cNvPr id="12" name="직각 삼각형 11">
              <a:extLst>
                <a:ext uri="{FF2B5EF4-FFF2-40B4-BE49-F238E27FC236}">
                  <a16:creationId xmlns:a16="http://schemas.microsoft.com/office/drawing/2014/main" id="{957819F5-A82F-4859-9D6C-47AFADD4C754}"/>
                </a:ext>
              </a:extLst>
            </p:cNvPr>
            <p:cNvSpPr/>
            <p:nvPr/>
          </p:nvSpPr>
          <p:spPr>
            <a:xfrm flipV="1">
              <a:off x="-14023" y="-36104"/>
              <a:ext cx="1407384" cy="849999"/>
            </a:xfrm>
            <a:prstGeom prst="rtTriangle">
              <a:avLst/>
            </a:prstGeom>
            <a:gradFill flip="none" rotWithShape="1">
              <a:gsLst>
                <a:gs pos="23000">
                  <a:schemeClr val="bg1">
                    <a:alpha val="0"/>
                  </a:schemeClr>
                </a:gs>
                <a:gs pos="100000">
                  <a:schemeClr val="bg1">
                    <a:alpha val="15000"/>
                  </a:scheme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200" latinLnBrk="0"/>
              <a:endParaRPr lang="ko-KR" altLang="en-US" sz="1800">
                <a:solidFill>
                  <a:schemeClr val="lt1"/>
                </a:solidFill>
                <a:latin typeface="KoPubWorld돋움체 Medium" panose="00000600000000000000" pitchFamily="2" charset="-127"/>
                <a:ea typeface="KoPubWorld돋움체 Medium" panose="00000600000000000000" pitchFamily="2" charset="-127"/>
              </a:endParaRPr>
            </a:p>
          </p:txBody>
        </p:sp>
      </p:grpSp>
      <p:sp>
        <p:nvSpPr>
          <p:cNvPr id="18" name="Slide Number Placeholder 5">
            <a:extLst>
              <a:ext uri="{FF2B5EF4-FFF2-40B4-BE49-F238E27FC236}">
                <a16:creationId xmlns:a16="http://schemas.microsoft.com/office/drawing/2014/main" id="{3EC25D77-5EC0-45F8-98FC-E93D13F63302}"/>
              </a:ext>
            </a:extLst>
          </p:cNvPr>
          <p:cNvSpPr txBox="1">
            <a:spLocks/>
          </p:cNvSpPr>
          <p:nvPr userDrawn="1"/>
        </p:nvSpPr>
        <p:spPr>
          <a:xfrm>
            <a:off x="8757821" y="6542300"/>
            <a:ext cx="503971" cy="402483"/>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6BF33428-A2EC-4FB6-A305-265D7BB8D3EC}" type="slidenum">
              <a:rPr lang="en-US" altLang="ko-KR" sz="1000" b="0" smtClean="0">
                <a:solidFill>
                  <a:schemeClr val="bg1">
                    <a:lumMod val="6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rPr>
              <a:pPr algn="ctr"/>
              <a:t>‹#›</a:t>
            </a:fld>
            <a:endParaRPr lang="en-US" sz="1000" b="0">
              <a:solidFill>
                <a:schemeClr val="bg1">
                  <a:lumMod val="65000"/>
                </a:schemeClr>
              </a:solidFill>
              <a:latin typeface="KoPubWorld돋움체 Medium" panose="00000600000000000000" pitchFamily="2" charset="-127"/>
              <a:ea typeface="KoPubWorld돋움체 Medium" panose="00000600000000000000" pitchFamily="2" charset="-127"/>
              <a:cs typeface="KoPubWorld돋움체 Medium" panose="00000600000000000000" pitchFamily="2" charset="-127"/>
            </a:endParaRPr>
          </a:p>
        </p:txBody>
      </p:sp>
    </p:spTree>
    <p:extLst>
      <p:ext uri="{BB962C8B-B14F-4D97-AF65-F5344CB8AC3E}">
        <p14:creationId xmlns:p14="http://schemas.microsoft.com/office/powerpoint/2010/main" val="227918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2022-11-13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1614647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D92A8BD-A187-486E-8DE4-24CF959AE9A6}" type="datetimeFigureOut">
              <a:rPr lang="ko-KR" altLang="en-US" smtClean="0"/>
              <a:t>2022-11-13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1FB976-F401-452A-B664-C6B7F0AF3F50}" type="slidenum">
              <a:rPr lang="ko-KR" altLang="en-US" smtClean="0"/>
              <a:t>‹#›</a:t>
            </a:fld>
            <a:endParaRPr lang="ko-KR" altLang="en-US"/>
          </a:p>
        </p:txBody>
      </p:sp>
    </p:spTree>
    <p:extLst>
      <p:ext uri="{BB962C8B-B14F-4D97-AF65-F5344CB8AC3E}">
        <p14:creationId xmlns:p14="http://schemas.microsoft.com/office/powerpoint/2010/main" val="206642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ea typeface="KoPubWorld돋움체 Medium" panose="00000600000000000000" pitchFamily="2" charset="-127"/>
              </a:defRPr>
            </a:lvl1pPr>
          </a:lstStyle>
          <a:p>
            <a:endParaRPr lang="ko-KR" altLang="en-US"/>
          </a:p>
        </p:txBody>
      </p:sp>
      <p:sp>
        <p:nvSpPr>
          <p:cNvPr id="6" name="Slide Number Placeholder 5"/>
          <p:cNvSpPr>
            <a:spLocks noGrp="1"/>
          </p:cNvSpPr>
          <p:nvPr>
            <p:ph type="sldNum" sz="quarter" idx="4"/>
          </p:nvPr>
        </p:nvSpPr>
        <p:spPr>
          <a:xfrm>
            <a:off x="7162800" y="6580189"/>
            <a:ext cx="2057400" cy="365125"/>
          </a:xfrm>
          <a:prstGeom prst="rect">
            <a:avLst/>
          </a:prstGeom>
        </p:spPr>
        <p:txBody>
          <a:bodyPr vert="horz" lIns="91440" tIns="45720" rIns="91440" bIns="45720" rtlCol="0" anchor="ctr"/>
          <a:lstStyle>
            <a:lvl1pPr algn="r">
              <a:defRPr sz="1200">
                <a:solidFill>
                  <a:schemeClr val="tx1">
                    <a:tint val="75000"/>
                  </a:schemeClr>
                </a:solidFill>
                <a:ea typeface="KoPubWorld돋움체 Medium" panose="00000600000000000000" pitchFamily="2" charset="-127"/>
              </a:defRPr>
            </a:lvl1pPr>
          </a:lstStyle>
          <a:p>
            <a:fld id="{2B1FB976-F401-452A-B664-C6B7F0AF3F50}" type="slidenum">
              <a:rPr lang="ko-KR" altLang="en-US" smtClean="0"/>
              <a:pPr/>
              <a:t>‹#›</a:t>
            </a:fld>
            <a:endParaRPr lang="ko-KR" altLang="en-US"/>
          </a:p>
        </p:txBody>
      </p:sp>
    </p:spTree>
    <p:extLst>
      <p:ext uri="{BB962C8B-B14F-4D97-AF65-F5344CB8AC3E}">
        <p14:creationId xmlns:p14="http://schemas.microsoft.com/office/powerpoint/2010/main" val="26151506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KoPubWorld돋움체 Medium" panose="00000600000000000000" pitchFamily="2"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KoPubWorld돋움체 Medium" panose="00000600000000000000" pitchFamily="2"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KoPubWorld돋움체 Medium" panose="00000600000000000000" pitchFamily="2"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KoPubWorld돋움체 Medium" panose="00000600000000000000" pitchFamily="2"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World돋움체 Medium" panose="00000600000000000000" pitchFamily="2"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KoPubWorld돋움체 Medium" panose="000006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6.jp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2.w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5" Type="http://schemas.openxmlformats.org/officeDocument/2006/relationships/image" Target="../media/image31.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atellite view of the Earth">
            <a:extLst>
              <a:ext uri="{FF2B5EF4-FFF2-40B4-BE49-F238E27FC236}">
                <a16:creationId xmlns:a16="http://schemas.microsoft.com/office/drawing/2014/main" id="{893E5ABE-9C86-92DB-1D4C-41A5E757A2BE}"/>
              </a:ext>
            </a:extLst>
          </p:cNvPr>
          <p:cNvPicPr>
            <a:picLocks noChangeAspect="1"/>
          </p:cNvPicPr>
          <p:nvPr/>
        </p:nvPicPr>
        <p:blipFill rotWithShape="1">
          <a:blip r:embed="rId2"/>
          <a:srcRect l="11407" t="3125" r="13578" b="3125"/>
          <a:stretch/>
        </p:blipFill>
        <p:spPr>
          <a:xfrm>
            <a:off x="-1774" y="10"/>
            <a:ext cx="9145773" cy="6857990"/>
          </a:xfrm>
          <a:prstGeom prst="rect">
            <a:avLst/>
          </a:prstGeom>
        </p:spPr>
      </p:pic>
      <mc:AlternateContent xmlns:mc="http://schemas.openxmlformats.org/markup-compatibility/2006">
        <mc:Choice xmlns:am3d="http://schemas.microsoft.com/office/drawing/2017/model3d" Requires="am3d">
          <p:graphicFrame>
            <p:nvGraphicFramePr>
              <p:cNvPr id="17" name="3D Model 16" descr="Hubble telescope in space">
                <a:extLst>
                  <a:ext uri="{FF2B5EF4-FFF2-40B4-BE49-F238E27FC236}">
                    <a16:creationId xmlns:a16="http://schemas.microsoft.com/office/drawing/2014/main" id="{6506A7FD-1D29-B09A-99D8-D9487DF98507}"/>
                  </a:ext>
                </a:extLst>
              </p:cNvPr>
              <p:cNvGraphicFramePr>
                <a:graphicFrameLocks noChangeAspect="1"/>
              </p:cNvGraphicFramePr>
              <p:nvPr>
                <p:extLst>
                  <p:ext uri="{D42A27DB-BD31-4B8C-83A1-F6EECF244321}">
                    <p14:modId xmlns:p14="http://schemas.microsoft.com/office/powerpoint/2010/main" val="845708959"/>
                  </p:ext>
                </p:extLst>
              </p:nvPr>
            </p:nvGraphicFramePr>
            <p:xfrm>
              <a:off x="6469556" y="320148"/>
              <a:ext cx="2169348" cy="2017113"/>
            </p:xfrm>
            <a:graphic>
              <a:graphicData uri="http://schemas.microsoft.com/office/drawing/2017/model3d">
                <am3d:model3d r:embed="rId3">
                  <am3d:spPr>
                    <a:xfrm>
                      <a:off x="0" y="0"/>
                      <a:ext cx="2169348" cy="2017113"/>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8343144" ay="-1988834" az="9277122"/>
                    <am3d:postTrans dx="0" dy="0" dz="0"/>
                  </am3d:trans>
                  <am3d:raster rName="Office3DRenderer" rVer="16.0.8326">
                    <am3d:blip r:embed="rId4"/>
                  </am3d:raster>
                  <am3d:objViewport viewportSz="3615580"/>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17" name="3D Model 16" descr="Hubble telescope in space">
                <a:extLst>
                  <a:ext uri="{FF2B5EF4-FFF2-40B4-BE49-F238E27FC236}">
                    <a16:creationId xmlns:a16="http://schemas.microsoft.com/office/drawing/2014/main" id="{6506A7FD-1D29-B09A-99D8-D9487DF98507}"/>
                  </a:ext>
                </a:extLst>
              </p:cNvPr>
              <p:cNvPicPr>
                <a:picLocks noGrp="1" noRot="1" noChangeAspect="1" noMove="1" noResize="1" noEditPoints="1" noAdjustHandles="1" noChangeArrowheads="1" noChangeShapeType="1" noCrop="1"/>
              </p:cNvPicPr>
              <p:nvPr/>
            </p:nvPicPr>
            <p:blipFill>
              <a:blip r:embed="rId4"/>
              <a:stretch>
                <a:fillRect/>
              </a:stretch>
            </p:blipFill>
            <p:spPr>
              <a:xfrm>
                <a:off x="6469556" y="320148"/>
                <a:ext cx="2169348" cy="2017113"/>
              </a:xfrm>
              <a:prstGeom prst="rect">
                <a:avLst/>
              </a:prstGeom>
            </p:spPr>
          </p:pic>
        </mc:Fallback>
      </mc:AlternateContent>
      <p:sp>
        <p:nvSpPr>
          <p:cNvPr id="10" name="직사각형 9">
            <a:extLst>
              <a:ext uri="{FF2B5EF4-FFF2-40B4-BE49-F238E27FC236}">
                <a16:creationId xmlns:a16="http://schemas.microsoft.com/office/drawing/2014/main" id="{0E5B558D-BBB3-4857-87A1-C43D7E2AF34D}"/>
              </a:ext>
            </a:extLst>
          </p:cNvPr>
          <p:cNvSpPr/>
          <p:nvPr/>
        </p:nvSpPr>
        <p:spPr>
          <a:xfrm>
            <a:off x="172144" y="1604760"/>
            <a:ext cx="6228656" cy="12968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atinLnBrk="0">
              <a:lnSpc>
                <a:spcPct val="130000"/>
              </a:lnSpc>
              <a:spcBef>
                <a:spcPts val="0"/>
              </a:spcBef>
              <a:spcAft>
                <a:spcPts val="0"/>
              </a:spcAft>
            </a:pPr>
            <a:r>
              <a:rPr lang="en-US" altLang="ko-KR" sz="3200" kern="0" dirty="0">
                <a:solidFill>
                  <a:schemeClr val="bg1"/>
                </a:solidFill>
                <a:latin typeface="Tahoma" panose="020B0604030504040204" pitchFamily="34" charset="0"/>
                <a:ea typeface="Tahoma" panose="020B0604030504040204" pitchFamily="34" charset="0"/>
                <a:cs typeface="Tahoma" panose="020B0604030504040204" pitchFamily="34" charset="0"/>
              </a:rPr>
              <a:t>Project Gaia</a:t>
            </a:r>
          </a:p>
          <a:p>
            <a:pPr latinLnBrk="0">
              <a:lnSpc>
                <a:spcPct val="130000"/>
              </a:lnSpc>
              <a:spcBef>
                <a:spcPts val="0"/>
              </a:spcBef>
              <a:spcAft>
                <a:spcPts val="0"/>
              </a:spcAft>
            </a:pPr>
            <a:r>
              <a:rPr lang="en-US" altLang="ko-KR" sz="3200" kern="0" dirty="0">
                <a:solidFill>
                  <a:schemeClr val="bg1"/>
                </a:solidFill>
                <a:latin typeface="Tahoma" panose="020B0604030504040204" pitchFamily="34" charset="0"/>
                <a:ea typeface="Tahoma" panose="020B0604030504040204" pitchFamily="34" charset="0"/>
                <a:cs typeface="Tahoma" panose="020B0604030504040204" pitchFamily="34" charset="0"/>
              </a:rPr>
              <a:t>Monitoring soil health from space</a:t>
            </a:r>
          </a:p>
        </p:txBody>
      </p:sp>
      <p:sp>
        <p:nvSpPr>
          <p:cNvPr id="15" name="직사각형 14">
            <a:extLst>
              <a:ext uri="{FF2B5EF4-FFF2-40B4-BE49-F238E27FC236}">
                <a16:creationId xmlns:a16="http://schemas.microsoft.com/office/drawing/2014/main" id="{1F7061B4-042C-4A60-A9B5-58BF66337776}"/>
              </a:ext>
            </a:extLst>
          </p:cNvPr>
          <p:cNvSpPr/>
          <p:nvPr/>
        </p:nvSpPr>
        <p:spPr>
          <a:xfrm>
            <a:off x="172144" y="3243898"/>
            <a:ext cx="7172239" cy="197496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atinLnBrk="0">
              <a:lnSpc>
                <a:spcPct val="130000"/>
              </a:lnSpc>
              <a:spcBef>
                <a:spcPts val="0"/>
              </a:spcBef>
              <a:spcAft>
                <a:spcPts val="0"/>
              </a:spcAft>
            </a:pPr>
            <a:r>
              <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Dong-Yoon Kim, Woo-Young Park, </a:t>
            </a:r>
            <a:r>
              <a:rPr lang="en-US" altLang="ko-KR" sz="1600" kern="0" dirty="0" err="1">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Jin</a:t>
            </a:r>
            <a:r>
              <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-Sung Kim, </a:t>
            </a:r>
            <a:r>
              <a:rPr lang="en-US" altLang="ko-KR" sz="1600" kern="0" dirty="0" err="1">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Su</a:t>
            </a:r>
            <a:r>
              <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-Min Oh, Alfred Cueva</a:t>
            </a:r>
          </a:p>
          <a:p>
            <a:pPr latinLnBrk="0">
              <a:lnSpc>
                <a:spcPct val="130000"/>
              </a:lnSpc>
              <a:spcBef>
                <a:spcPts val="0"/>
              </a:spcBef>
              <a:spcAft>
                <a:spcPts val="0"/>
              </a:spcAft>
            </a:pPr>
            <a:endPar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latinLnBrk="0">
              <a:lnSpc>
                <a:spcPct val="130000"/>
              </a:lnSpc>
              <a:spcBef>
                <a:spcPts val="0"/>
              </a:spcBef>
              <a:spcAft>
                <a:spcPts val="0"/>
              </a:spcAft>
            </a:pPr>
            <a:r>
              <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Seoul National University, Seoul, Korea</a:t>
            </a:r>
          </a:p>
          <a:p>
            <a:pPr latinLnBrk="0">
              <a:lnSpc>
                <a:spcPct val="130000"/>
              </a:lnSpc>
              <a:spcBef>
                <a:spcPts val="0"/>
              </a:spcBef>
              <a:spcAft>
                <a:spcPts val="0"/>
              </a:spcAft>
            </a:pPr>
            <a:endPar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latinLnBrk="0">
              <a:lnSpc>
                <a:spcPct val="130000"/>
              </a:lnSpc>
              <a:spcBef>
                <a:spcPts val="0"/>
              </a:spcBef>
              <a:spcAft>
                <a:spcPts val="0"/>
              </a:spcAft>
            </a:pPr>
            <a:endPar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endParaRPr>
          </a:p>
          <a:p>
            <a:pPr latinLnBrk="0">
              <a:lnSpc>
                <a:spcPct val="130000"/>
              </a:lnSpc>
              <a:spcBef>
                <a:spcPts val="0"/>
              </a:spcBef>
              <a:spcAft>
                <a:spcPts val="0"/>
              </a:spcAft>
            </a:pPr>
            <a:r>
              <a:rPr lang="en-US" altLang="ko-KR" sz="1600" kern="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2022.11.17</a:t>
            </a:r>
          </a:p>
        </p:txBody>
      </p:sp>
      <p:grpSp>
        <p:nvGrpSpPr>
          <p:cNvPr id="12" name="그룹 11">
            <a:extLst>
              <a:ext uri="{FF2B5EF4-FFF2-40B4-BE49-F238E27FC236}">
                <a16:creationId xmlns:a16="http://schemas.microsoft.com/office/drawing/2014/main" id="{59B77C54-1633-45E7-89DF-2EAF2148C319}"/>
              </a:ext>
            </a:extLst>
          </p:cNvPr>
          <p:cNvGrpSpPr/>
          <p:nvPr/>
        </p:nvGrpSpPr>
        <p:grpSpPr>
          <a:xfrm rot="10800000" flipH="1">
            <a:off x="206739" y="3120762"/>
            <a:ext cx="2216556" cy="0"/>
            <a:chOff x="294597" y="4437112"/>
            <a:chExt cx="2004922" cy="0"/>
          </a:xfrm>
        </p:grpSpPr>
        <p:cxnSp>
          <p:nvCxnSpPr>
            <p:cNvPr id="13" name="직선 연결선 12">
              <a:extLst>
                <a:ext uri="{FF2B5EF4-FFF2-40B4-BE49-F238E27FC236}">
                  <a16:creationId xmlns:a16="http://schemas.microsoft.com/office/drawing/2014/main" id="{5B9986A9-BF92-4D44-A167-EEC881EF45F6}"/>
                </a:ext>
              </a:extLst>
            </p:cNvPr>
            <p:cNvCxnSpPr>
              <a:cxnSpLocks/>
            </p:cNvCxnSpPr>
            <p:nvPr/>
          </p:nvCxnSpPr>
          <p:spPr bwMode="auto">
            <a:xfrm flipH="1">
              <a:off x="451586" y="4437112"/>
              <a:ext cx="1847933" cy="0"/>
            </a:xfrm>
            <a:prstGeom prst="line">
              <a:avLst/>
            </a:prstGeom>
            <a:ln w="9525">
              <a:solidFill>
                <a:srgbClr val="C4C4C4"/>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4" name="직선 연결선 13">
              <a:extLst>
                <a:ext uri="{FF2B5EF4-FFF2-40B4-BE49-F238E27FC236}">
                  <a16:creationId xmlns:a16="http://schemas.microsoft.com/office/drawing/2014/main" id="{4B854FDC-94DC-4695-8BBD-D09553EAD3C1}"/>
                </a:ext>
              </a:extLst>
            </p:cNvPr>
            <p:cNvCxnSpPr>
              <a:cxnSpLocks/>
            </p:cNvCxnSpPr>
            <p:nvPr/>
          </p:nvCxnSpPr>
          <p:spPr bwMode="auto">
            <a:xfrm flipH="1">
              <a:off x="294597" y="4437112"/>
              <a:ext cx="566190" cy="0"/>
            </a:xfrm>
            <a:prstGeom prst="line">
              <a:avLst/>
            </a:prstGeom>
            <a:ln w="38100">
              <a:solidFill>
                <a:srgbClr val="C4C4C4"/>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grpSp>
      <p:pic>
        <p:nvPicPr>
          <p:cNvPr id="1026" name="Picture 2" descr="모바일 사용자 사이트 | 로그인">
            <a:extLst>
              <a:ext uri="{FF2B5EF4-FFF2-40B4-BE49-F238E27FC236}">
                <a16:creationId xmlns:a16="http://schemas.microsoft.com/office/drawing/2014/main" id="{87155E53-CBE8-457D-946B-F168E36F82B9}"/>
              </a:ext>
            </a:extLst>
          </p:cNvPr>
          <p:cNvPicPr>
            <a:picLocks noChangeAspect="1" noChangeArrowheads="1"/>
          </p:cNvPicPr>
          <p:nvPr/>
        </p:nvPicPr>
        <p:blipFill rotWithShape="1">
          <a:blip r:embed="rId5" cstate="hqprint">
            <a:duotone>
              <a:schemeClr val="bg2">
                <a:shade val="45000"/>
                <a:satMod val="135000"/>
              </a:schemeClr>
              <a:prstClr val="white"/>
            </a:duotone>
            <a:extLst>
              <a:ext uri="{28A0092B-C50C-407E-A947-70E740481C1C}">
                <a14:useLocalDpi xmlns:a14="http://schemas.microsoft.com/office/drawing/2010/main" val="0"/>
              </a:ext>
            </a:extLst>
          </a:blip>
          <a:srcRect l="22040" r="26171" b="35619"/>
          <a:stretch/>
        </p:blipFill>
        <p:spPr bwMode="auto">
          <a:xfrm>
            <a:off x="8285495" y="6099966"/>
            <a:ext cx="706818"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98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E9F93F-71FA-E1E2-1E15-BE35887EEB07}"/>
              </a:ext>
            </a:extLst>
          </p:cNvPr>
          <p:cNvPicPr>
            <a:picLocks noChangeAspect="1"/>
          </p:cNvPicPr>
          <p:nvPr/>
        </p:nvPicPr>
        <p:blipFill rotWithShape="1">
          <a:blip r:embed="rId2">
            <a:alphaModFix amt="35000"/>
          </a:blip>
          <a:srcRect/>
          <a:stretch/>
        </p:blipFill>
        <p:spPr>
          <a:xfrm>
            <a:off x="20" y="1"/>
            <a:ext cx="9143980" cy="6857999"/>
          </a:xfrm>
          <a:prstGeom prst="rect">
            <a:avLst/>
          </a:prstGeom>
        </p:spPr>
      </p:pic>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0FC6F1D-FC2D-91E4-7A95-C21022CE7FA9}"/>
              </a:ext>
            </a:extLst>
          </p:cNvPr>
          <p:cNvSpPr txBox="1"/>
          <p:nvPr/>
        </p:nvSpPr>
        <p:spPr>
          <a:xfrm>
            <a:off x="3761758" y="2286000"/>
            <a:ext cx="4524989" cy="2001188"/>
          </a:xfrm>
          <a:prstGeom prst="rect">
            <a:avLst/>
          </a:prstGeom>
        </p:spPr>
        <p:txBody>
          <a:bodyPr vert="horz" lIns="91440" tIns="45720" rIns="91440" bIns="45720" rtlCol="0" anchor="ctr">
            <a:normAutofit/>
          </a:bodyPr>
          <a:lstStyle/>
          <a:p>
            <a:pPr defTabSz="914400">
              <a:lnSpc>
                <a:spcPct val="90000"/>
              </a:lnSpc>
              <a:spcAft>
                <a:spcPts val="600"/>
              </a:spcAft>
            </a:pPr>
            <a:r>
              <a:rPr lang="en-US" sz="4400" b="1">
                <a:solidFill>
                  <a:srgbClr val="FFFFFF"/>
                </a:solidFill>
                <a:latin typeface="Arial" panose="020B0604020202020204" pitchFamily="34" charset="0"/>
                <a:cs typeface="Arial" panose="020B0604020202020204" pitchFamily="34" charset="0"/>
              </a:rPr>
              <a:t>Thank you!</a:t>
            </a:r>
          </a:p>
          <a:p>
            <a:pPr defTabSz="914400">
              <a:lnSpc>
                <a:spcPct val="90000"/>
              </a:lnSpc>
              <a:spcAft>
                <a:spcPts val="600"/>
              </a:spcAft>
            </a:pPr>
            <a:r>
              <a:rPr lang="en-US" sz="4400" b="1">
                <a:solidFill>
                  <a:srgbClr val="FFFFFF"/>
                </a:solidFill>
                <a:latin typeface="Arial" panose="020B0604020202020204" pitchFamily="34" charset="0"/>
                <a:cs typeface="Arial" panose="020B0604020202020204" pitchFamily="34" charset="0"/>
              </a:rPr>
              <a:t>Any questions?</a:t>
            </a:r>
            <a:endParaRPr lang="en-US" sz="4400" b="1"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010539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1">
            <a:extLst>
              <a:ext uri="{FF2B5EF4-FFF2-40B4-BE49-F238E27FC236}">
                <a16:creationId xmlns:a16="http://schemas.microsoft.com/office/drawing/2014/main" id="{171BDCFB-4871-6BF3-363A-21D1AA341CCB}"/>
              </a:ext>
            </a:extLst>
          </p:cNvPr>
          <p:cNvSpPr txBox="1"/>
          <p:nvPr/>
        </p:nvSpPr>
        <p:spPr>
          <a:xfrm>
            <a:off x="1122218" y="164789"/>
            <a:ext cx="6307281"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References</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3" name="TextBox 2">
            <a:extLst>
              <a:ext uri="{FF2B5EF4-FFF2-40B4-BE49-F238E27FC236}">
                <a16:creationId xmlns:a16="http://schemas.microsoft.com/office/drawing/2014/main" id="{57E683F3-8323-8DF8-CF0D-047EE97CC2A8}"/>
              </a:ext>
            </a:extLst>
          </p:cNvPr>
          <p:cNvSpPr txBox="1"/>
          <p:nvPr/>
        </p:nvSpPr>
        <p:spPr>
          <a:xfrm>
            <a:off x="247762" y="992987"/>
            <a:ext cx="8648476" cy="5781070"/>
          </a:xfrm>
          <a:prstGeom prst="rect">
            <a:avLst/>
          </a:prstGeom>
          <a:noFill/>
        </p:spPr>
        <p:txBody>
          <a:bodyPr wrap="square" rtlCol="0">
            <a:spAutoFit/>
          </a:bodyPr>
          <a:lstStyle/>
          <a:p>
            <a:pPr marL="228600" indent="-228600" algn="l">
              <a:spcBef>
                <a:spcPts val="200"/>
              </a:spcBef>
              <a:buFont typeface="+mj-lt"/>
              <a:buAutoNum type="arabicParenR"/>
            </a:pPr>
            <a:r>
              <a:rPr lang="en-US" sz="900" dirty="0">
                <a:latin typeface="Arial" panose="020B0604020202020204" pitchFamily="34" charset="0"/>
                <a:cs typeface="Arial" panose="020B0604020202020204" pitchFamily="34" charset="0"/>
              </a:rPr>
              <a:t>Organization, A. F. &amp;. (2019). The State of Food and Agriculture 2019: Moving Forward on Food Loss and Waste Reduction. Food &amp; Agriculture Organization.</a:t>
            </a:r>
          </a:p>
          <a:p>
            <a:pPr marL="228600" indent="-228600" algn="l">
              <a:spcBef>
                <a:spcPts val="200"/>
              </a:spcBef>
              <a:buFont typeface="+mj-lt"/>
              <a:buAutoNum type="arabicParenR"/>
            </a:pPr>
            <a:r>
              <a:rPr lang="en-US" sz="900" dirty="0">
                <a:latin typeface="Arial" panose="020B0604020202020204" pitchFamily="34" charset="0"/>
                <a:cs typeface="Arial" panose="020B0604020202020204" pitchFamily="34" charset="0"/>
              </a:rPr>
              <a:t>Jacoby, R., </a:t>
            </a:r>
            <a:r>
              <a:rPr lang="en-US" sz="900" dirty="0" err="1">
                <a:latin typeface="Arial" panose="020B0604020202020204" pitchFamily="34" charset="0"/>
                <a:cs typeface="Arial" panose="020B0604020202020204" pitchFamily="34" charset="0"/>
              </a:rPr>
              <a:t>Peukert</a:t>
            </a:r>
            <a:r>
              <a:rPr lang="en-US" sz="900" dirty="0">
                <a:latin typeface="Arial" panose="020B0604020202020204" pitchFamily="34" charset="0"/>
                <a:cs typeface="Arial" panose="020B0604020202020204" pitchFamily="34" charset="0"/>
              </a:rPr>
              <a:t>, M., </a:t>
            </a:r>
            <a:r>
              <a:rPr lang="en-US" sz="900" dirty="0" err="1">
                <a:latin typeface="Arial" panose="020B0604020202020204" pitchFamily="34" charset="0"/>
                <a:cs typeface="Arial" panose="020B0604020202020204" pitchFamily="34" charset="0"/>
              </a:rPr>
              <a:t>Succurro</a:t>
            </a:r>
            <a:r>
              <a:rPr lang="en-US" sz="900" dirty="0">
                <a:latin typeface="Arial" panose="020B0604020202020204" pitchFamily="34" charset="0"/>
                <a:cs typeface="Arial" panose="020B0604020202020204" pitchFamily="34" charset="0"/>
              </a:rPr>
              <a:t>, A., </a:t>
            </a:r>
            <a:r>
              <a:rPr lang="en-US" sz="900" dirty="0" err="1">
                <a:latin typeface="Arial" panose="020B0604020202020204" pitchFamily="34" charset="0"/>
                <a:cs typeface="Arial" panose="020B0604020202020204" pitchFamily="34" charset="0"/>
              </a:rPr>
              <a:t>Koprivova</a:t>
            </a:r>
            <a:r>
              <a:rPr lang="en-US" sz="900" dirty="0">
                <a:latin typeface="Arial" panose="020B0604020202020204" pitchFamily="34" charset="0"/>
                <a:cs typeface="Arial" panose="020B0604020202020204" pitchFamily="34" charset="0"/>
              </a:rPr>
              <a:t>, A., &amp; Kopriva, S. (2017). The Role of Soil Microorganisms in Plant Mineral Nutrition—Current Knowledge and Future Directions. Frontiers in Plant Science, 8. </a:t>
            </a:r>
          </a:p>
          <a:p>
            <a:pPr marL="228600" indent="-228600" algn="l">
              <a:spcBef>
                <a:spcPts val="200"/>
              </a:spcBef>
              <a:buFont typeface="+mj-lt"/>
              <a:buAutoNum type="arabicParenR"/>
            </a:pPr>
            <a:r>
              <a:rPr lang="en-US" sz="900" dirty="0">
                <a:latin typeface="Arial" panose="020B0604020202020204" pitchFamily="34" charset="0"/>
                <a:cs typeface="Arial" panose="020B0604020202020204" pitchFamily="34" charset="0"/>
              </a:rPr>
              <a:t>BATJES, N., &amp; SOMBROEK, W. (1997). Possibilities for carbon sequestration in tropical and subtropical soils. Global Change Biology, 3(2), 161–173. </a:t>
            </a:r>
          </a:p>
          <a:p>
            <a:pPr marL="228600" indent="-228600" algn="l">
              <a:spcBef>
                <a:spcPts val="200"/>
              </a:spcBef>
              <a:buFont typeface="+mj-lt"/>
              <a:buAutoNum type="arabicParenR"/>
            </a:pPr>
            <a:r>
              <a:rPr lang="en-US" sz="900" dirty="0">
                <a:latin typeface="Arial" panose="020B0604020202020204" pitchFamily="34" charset="0"/>
                <a:cs typeface="Arial" panose="020B0604020202020204" pitchFamily="34" charset="0"/>
              </a:rPr>
              <a:t>Newcomb, C.J., </a:t>
            </a:r>
            <a:r>
              <a:rPr lang="en-US" sz="900" dirty="0" err="1">
                <a:latin typeface="Arial" panose="020B0604020202020204" pitchFamily="34" charset="0"/>
                <a:cs typeface="Arial" panose="020B0604020202020204" pitchFamily="34" charset="0"/>
              </a:rPr>
              <a:t>Qafoku</a:t>
            </a:r>
            <a:r>
              <a:rPr lang="en-US" sz="900" dirty="0">
                <a:latin typeface="Arial" panose="020B0604020202020204" pitchFamily="34" charset="0"/>
                <a:cs typeface="Arial" panose="020B0604020202020204" pitchFamily="34" charset="0"/>
              </a:rPr>
              <a:t>, N.P., Grate, J.W. et al. Developing a molecular picture of soil organic matter–mineral interactions by quantifying </a:t>
            </a:r>
            <a:r>
              <a:rPr lang="en-US" sz="900" dirty="0" err="1">
                <a:latin typeface="Arial" panose="020B0604020202020204" pitchFamily="34" charset="0"/>
                <a:cs typeface="Arial" panose="020B0604020202020204" pitchFamily="34" charset="0"/>
              </a:rPr>
              <a:t>organo</a:t>
            </a:r>
            <a:r>
              <a:rPr lang="en-US" sz="900" dirty="0">
                <a:latin typeface="Arial" panose="020B0604020202020204" pitchFamily="34" charset="0"/>
                <a:cs typeface="Arial" panose="020B0604020202020204" pitchFamily="34" charset="0"/>
              </a:rPr>
              <a:t>–mineral binding. Nat </a:t>
            </a:r>
            <a:r>
              <a:rPr lang="en-US" sz="900" dirty="0" err="1">
                <a:latin typeface="Arial" panose="020B0604020202020204" pitchFamily="34" charset="0"/>
                <a:cs typeface="Arial" panose="020B0604020202020204" pitchFamily="34" charset="0"/>
              </a:rPr>
              <a:t>Commun</a:t>
            </a:r>
            <a:r>
              <a:rPr lang="en-US" sz="900" dirty="0">
                <a:latin typeface="Arial" panose="020B0604020202020204" pitchFamily="34" charset="0"/>
                <a:cs typeface="Arial" panose="020B0604020202020204" pitchFamily="34" charset="0"/>
              </a:rPr>
              <a:t> 8, 396 (2017).</a:t>
            </a:r>
          </a:p>
          <a:p>
            <a:pPr marL="228600" indent="-228600" algn="l">
              <a:spcBef>
                <a:spcPts val="200"/>
              </a:spcBef>
              <a:buFont typeface="+mj-lt"/>
              <a:buAutoNum type="arabicParenR"/>
            </a:pPr>
            <a:r>
              <a:rPr lang="en-US" sz="900" dirty="0" err="1">
                <a:latin typeface="Arial" panose="020B0604020202020204" pitchFamily="34" charset="0"/>
                <a:cs typeface="Arial" panose="020B0604020202020204" pitchFamily="34" charset="0"/>
              </a:rPr>
              <a:t>Wiesmeier</a:t>
            </a:r>
            <a:r>
              <a:rPr lang="en-US" sz="900" dirty="0">
                <a:latin typeface="Arial" panose="020B0604020202020204" pitchFamily="34" charset="0"/>
                <a:cs typeface="Arial" panose="020B0604020202020204" pitchFamily="34" charset="0"/>
              </a:rPr>
              <a:t>, M., Urbanski, L., </a:t>
            </a:r>
            <a:r>
              <a:rPr lang="en-US" sz="900" dirty="0" err="1">
                <a:latin typeface="Arial" panose="020B0604020202020204" pitchFamily="34" charset="0"/>
                <a:cs typeface="Arial" panose="020B0604020202020204" pitchFamily="34" charset="0"/>
              </a:rPr>
              <a:t>Hobley</a:t>
            </a:r>
            <a:r>
              <a:rPr lang="en-US" sz="900" dirty="0">
                <a:latin typeface="Arial" panose="020B0604020202020204" pitchFamily="34" charset="0"/>
                <a:cs typeface="Arial" panose="020B0604020202020204" pitchFamily="34" charset="0"/>
              </a:rPr>
              <a:t>, E., Lang, B., von </a:t>
            </a:r>
            <a:r>
              <a:rPr lang="en-US" sz="900" dirty="0" err="1">
                <a:latin typeface="Arial" panose="020B0604020202020204" pitchFamily="34" charset="0"/>
                <a:cs typeface="Arial" panose="020B0604020202020204" pitchFamily="34" charset="0"/>
              </a:rPr>
              <a:t>Lützow</a:t>
            </a:r>
            <a:r>
              <a:rPr lang="en-US" sz="900" dirty="0">
                <a:latin typeface="Arial" panose="020B0604020202020204" pitchFamily="34" charset="0"/>
                <a:cs typeface="Arial" panose="020B0604020202020204" pitchFamily="34" charset="0"/>
              </a:rPr>
              <a:t>, M., Marin-</a:t>
            </a:r>
            <a:r>
              <a:rPr lang="en-US" sz="900" dirty="0" err="1">
                <a:latin typeface="Arial" panose="020B0604020202020204" pitchFamily="34" charset="0"/>
                <a:cs typeface="Arial" panose="020B0604020202020204" pitchFamily="34" charset="0"/>
              </a:rPr>
              <a:t>Spiotta</a:t>
            </a:r>
            <a:r>
              <a:rPr lang="en-US" sz="900" dirty="0">
                <a:latin typeface="Arial" panose="020B0604020202020204" pitchFamily="34" charset="0"/>
                <a:cs typeface="Arial" panose="020B0604020202020204" pitchFamily="34" charset="0"/>
              </a:rPr>
              <a:t>, E., van </a:t>
            </a:r>
            <a:r>
              <a:rPr lang="en-US" sz="900" dirty="0" err="1">
                <a:latin typeface="Arial" panose="020B0604020202020204" pitchFamily="34" charset="0"/>
                <a:cs typeface="Arial" panose="020B0604020202020204" pitchFamily="34" charset="0"/>
              </a:rPr>
              <a:t>Wesemael</a:t>
            </a:r>
            <a:r>
              <a:rPr lang="en-US" sz="900" dirty="0">
                <a:latin typeface="Arial" panose="020B0604020202020204" pitchFamily="34" charset="0"/>
                <a:cs typeface="Arial" panose="020B0604020202020204" pitchFamily="34" charset="0"/>
              </a:rPr>
              <a:t>, B., </a:t>
            </a:r>
            <a:r>
              <a:rPr lang="en-US" sz="900" dirty="0" err="1">
                <a:latin typeface="Arial" panose="020B0604020202020204" pitchFamily="34" charset="0"/>
                <a:cs typeface="Arial" panose="020B0604020202020204" pitchFamily="34" charset="0"/>
              </a:rPr>
              <a:t>Rabot</a:t>
            </a:r>
            <a:r>
              <a:rPr lang="en-US" sz="900" dirty="0">
                <a:latin typeface="Arial" panose="020B0604020202020204" pitchFamily="34" charset="0"/>
                <a:cs typeface="Arial" panose="020B0604020202020204" pitchFamily="34" charset="0"/>
              </a:rPr>
              <a:t>, E., </a:t>
            </a:r>
            <a:r>
              <a:rPr lang="en-US" sz="900" dirty="0" err="1">
                <a:latin typeface="Arial" panose="020B0604020202020204" pitchFamily="34" charset="0"/>
                <a:cs typeface="Arial" panose="020B0604020202020204" pitchFamily="34" charset="0"/>
              </a:rPr>
              <a:t>Ließ</a:t>
            </a:r>
            <a:r>
              <a:rPr lang="en-US" sz="900" dirty="0">
                <a:latin typeface="Arial" panose="020B0604020202020204" pitchFamily="34" charset="0"/>
                <a:cs typeface="Arial" panose="020B0604020202020204" pitchFamily="34" charset="0"/>
              </a:rPr>
              <a:t>, M., Garcia-Franco, N., </a:t>
            </a:r>
            <a:r>
              <a:rPr lang="en-US" sz="900" dirty="0" err="1">
                <a:latin typeface="Arial" panose="020B0604020202020204" pitchFamily="34" charset="0"/>
                <a:cs typeface="Arial" panose="020B0604020202020204" pitchFamily="34" charset="0"/>
              </a:rPr>
              <a:t>Wollschläger</a:t>
            </a:r>
            <a:r>
              <a:rPr lang="en-US" sz="900" dirty="0">
                <a:latin typeface="Arial" panose="020B0604020202020204" pitchFamily="34" charset="0"/>
                <a:cs typeface="Arial" panose="020B0604020202020204" pitchFamily="34" charset="0"/>
              </a:rPr>
              <a:t>, U., Vogel, H. J., &amp; </a:t>
            </a:r>
            <a:r>
              <a:rPr lang="en-US" sz="900" dirty="0" err="1">
                <a:latin typeface="Arial" panose="020B0604020202020204" pitchFamily="34" charset="0"/>
                <a:cs typeface="Arial" panose="020B0604020202020204" pitchFamily="34" charset="0"/>
              </a:rPr>
              <a:t>Kögel-Knabner</a:t>
            </a:r>
            <a:r>
              <a:rPr lang="en-US" sz="900" dirty="0">
                <a:latin typeface="Arial" panose="020B0604020202020204" pitchFamily="34" charset="0"/>
                <a:cs typeface="Arial" panose="020B0604020202020204" pitchFamily="34" charset="0"/>
              </a:rPr>
              <a:t>, I. (2019). Soil organic carbon storage as a key function of soils - A review of drivers and indicators at various scales. </a:t>
            </a:r>
            <a:r>
              <a:rPr lang="en-US" sz="900" dirty="0" err="1">
                <a:latin typeface="Arial" panose="020B0604020202020204" pitchFamily="34" charset="0"/>
                <a:cs typeface="Arial" panose="020B0604020202020204" pitchFamily="34" charset="0"/>
              </a:rPr>
              <a:t>Geoderma</a:t>
            </a:r>
            <a:r>
              <a:rPr lang="en-US" sz="900" dirty="0">
                <a:latin typeface="Arial" panose="020B0604020202020204" pitchFamily="34" charset="0"/>
                <a:cs typeface="Arial" panose="020B0604020202020204" pitchFamily="34" charset="0"/>
              </a:rPr>
              <a:t>, 333, 149–162. </a:t>
            </a:r>
            <a:endParaRPr lang="en-US" sz="900" dirty="0">
              <a:solidFill>
                <a:srgbClr val="282828"/>
              </a:solidFill>
              <a:latin typeface="Arial" panose="020B0604020202020204" pitchFamily="34" charset="0"/>
              <a:cs typeface="Arial" panose="020B0604020202020204" pitchFamily="34" charset="0"/>
            </a:endParaRPr>
          </a:p>
          <a:p>
            <a:pPr marL="228600" indent="-228600" algn="l">
              <a:spcBef>
                <a:spcPts val="200"/>
              </a:spcBef>
              <a:buFont typeface="+mj-lt"/>
              <a:buAutoNum type="arabicParenR"/>
            </a:pPr>
            <a:r>
              <a:rPr lang="en-US" sz="900" dirty="0" err="1">
                <a:solidFill>
                  <a:srgbClr val="282828"/>
                </a:solidFill>
                <a:latin typeface="Arial" panose="020B0604020202020204" pitchFamily="34" charset="0"/>
                <a:cs typeface="Arial" panose="020B0604020202020204" pitchFamily="34" charset="0"/>
              </a:rPr>
              <a:t>Wiesmeier</a:t>
            </a:r>
            <a:r>
              <a:rPr lang="en-US" sz="900" dirty="0">
                <a:solidFill>
                  <a:srgbClr val="282828"/>
                </a:solidFill>
                <a:latin typeface="Arial" panose="020B0604020202020204" pitchFamily="34" charset="0"/>
                <a:cs typeface="Arial" panose="020B0604020202020204" pitchFamily="34" charset="0"/>
              </a:rPr>
              <a:t>, M., Urbanski, L., </a:t>
            </a:r>
            <a:r>
              <a:rPr lang="en-US" sz="900" dirty="0" err="1">
                <a:solidFill>
                  <a:srgbClr val="282828"/>
                </a:solidFill>
                <a:latin typeface="Arial" panose="020B0604020202020204" pitchFamily="34" charset="0"/>
                <a:cs typeface="Arial" panose="020B0604020202020204" pitchFamily="34" charset="0"/>
              </a:rPr>
              <a:t>Hobley</a:t>
            </a:r>
            <a:r>
              <a:rPr lang="en-US" sz="900" dirty="0">
                <a:solidFill>
                  <a:srgbClr val="282828"/>
                </a:solidFill>
                <a:latin typeface="Arial" panose="020B0604020202020204" pitchFamily="34" charset="0"/>
                <a:cs typeface="Arial" panose="020B0604020202020204" pitchFamily="34" charset="0"/>
              </a:rPr>
              <a:t>, E., Lang, B., von </a:t>
            </a:r>
            <a:r>
              <a:rPr lang="en-US" sz="900" dirty="0" err="1">
                <a:solidFill>
                  <a:srgbClr val="282828"/>
                </a:solidFill>
                <a:latin typeface="Arial" panose="020B0604020202020204" pitchFamily="34" charset="0"/>
                <a:cs typeface="Arial" panose="020B0604020202020204" pitchFamily="34" charset="0"/>
              </a:rPr>
              <a:t>Lützow</a:t>
            </a:r>
            <a:r>
              <a:rPr lang="en-US" sz="900" dirty="0">
                <a:solidFill>
                  <a:srgbClr val="282828"/>
                </a:solidFill>
                <a:latin typeface="Arial" panose="020B0604020202020204" pitchFamily="34" charset="0"/>
                <a:cs typeface="Arial" panose="020B0604020202020204" pitchFamily="34" charset="0"/>
              </a:rPr>
              <a:t>, M., Marin-</a:t>
            </a:r>
            <a:r>
              <a:rPr lang="en-US" sz="900" dirty="0" err="1">
                <a:solidFill>
                  <a:srgbClr val="282828"/>
                </a:solidFill>
                <a:latin typeface="Arial" panose="020B0604020202020204" pitchFamily="34" charset="0"/>
                <a:cs typeface="Arial" panose="020B0604020202020204" pitchFamily="34" charset="0"/>
              </a:rPr>
              <a:t>Spiotta</a:t>
            </a:r>
            <a:r>
              <a:rPr lang="en-US" sz="900" dirty="0">
                <a:solidFill>
                  <a:srgbClr val="282828"/>
                </a:solidFill>
                <a:latin typeface="Arial" panose="020B0604020202020204" pitchFamily="34" charset="0"/>
                <a:cs typeface="Arial" panose="020B0604020202020204" pitchFamily="34" charset="0"/>
              </a:rPr>
              <a:t>, E., van </a:t>
            </a:r>
            <a:r>
              <a:rPr lang="en-US" sz="900" dirty="0" err="1">
                <a:solidFill>
                  <a:srgbClr val="282828"/>
                </a:solidFill>
                <a:latin typeface="Arial" panose="020B0604020202020204" pitchFamily="34" charset="0"/>
                <a:cs typeface="Arial" panose="020B0604020202020204" pitchFamily="34" charset="0"/>
              </a:rPr>
              <a:t>Wesemael</a:t>
            </a:r>
            <a:r>
              <a:rPr lang="en-US" sz="900" dirty="0">
                <a:solidFill>
                  <a:srgbClr val="282828"/>
                </a:solidFill>
                <a:latin typeface="Arial" panose="020B0604020202020204" pitchFamily="34" charset="0"/>
                <a:cs typeface="Arial" panose="020B0604020202020204" pitchFamily="34" charset="0"/>
              </a:rPr>
              <a:t>, B., </a:t>
            </a:r>
            <a:r>
              <a:rPr lang="en-US" sz="900" dirty="0" err="1">
                <a:solidFill>
                  <a:srgbClr val="282828"/>
                </a:solidFill>
                <a:latin typeface="Arial" panose="020B0604020202020204" pitchFamily="34" charset="0"/>
                <a:cs typeface="Arial" panose="020B0604020202020204" pitchFamily="34" charset="0"/>
              </a:rPr>
              <a:t>Rabot</a:t>
            </a:r>
            <a:r>
              <a:rPr lang="en-US" sz="900" dirty="0">
                <a:solidFill>
                  <a:srgbClr val="282828"/>
                </a:solidFill>
                <a:latin typeface="Arial" panose="020B0604020202020204" pitchFamily="34" charset="0"/>
                <a:cs typeface="Arial" panose="020B0604020202020204" pitchFamily="34" charset="0"/>
              </a:rPr>
              <a:t>, E., </a:t>
            </a:r>
            <a:r>
              <a:rPr lang="en-US" sz="900" dirty="0" err="1">
                <a:solidFill>
                  <a:srgbClr val="282828"/>
                </a:solidFill>
                <a:latin typeface="Arial" panose="020B0604020202020204" pitchFamily="34" charset="0"/>
                <a:cs typeface="Arial" panose="020B0604020202020204" pitchFamily="34" charset="0"/>
              </a:rPr>
              <a:t>Ließ</a:t>
            </a:r>
            <a:r>
              <a:rPr lang="en-US" sz="900" dirty="0">
                <a:solidFill>
                  <a:srgbClr val="282828"/>
                </a:solidFill>
                <a:latin typeface="Arial" panose="020B0604020202020204" pitchFamily="34" charset="0"/>
                <a:cs typeface="Arial" panose="020B0604020202020204" pitchFamily="34" charset="0"/>
              </a:rPr>
              <a:t>, M., Garcia-Franco, N., </a:t>
            </a:r>
            <a:r>
              <a:rPr lang="en-US" sz="900" dirty="0" err="1">
                <a:solidFill>
                  <a:srgbClr val="282828"/>
                </a:solidFill>
                <a:latin typeface="Arial" panose="020B0604020202020204" pitchFamily="34" charset="0"/>
                <a:cs typeface="Arial" panose="020B0604020202020204" pitchFamily="34" charset="0"/>
              </a:rPr>
              <a:t>Wollschläger</a:t>
            </a:r>
            <a:r>
              <a:rPr lang="en-US" sz="900" dirty="0">
                <a:solidFill>
                  <a:srgbClr val="282828"/>
                </a:solidFill>
                <a:latin typeface="Arial" panose="020B0604020202020204" pitchFamily="34" charset="0"/>
                <a:cs typeface="Arial" panose="020B0604020202020204" pitchFamily="34" charset="0"/>
              </a:rPr>
              <a:t>, U., Vogel, H. J., &amp; </a:t>
            </a:r>
            <a:r>
              <a:rPr lang="en-US" sz="900" dirty="0" err="1">
                <a:solidFill>
                  <a:srgbClr val="282828"/>
                </a:solidFill>
                <a:latin typeface="Arial" panose="020B0604020202020204" pitchFamily="34" charset="0"/>
                <a:cs typeface="Arial" panose="020B0604020202020204" pitchFamily="34" charset="0"/>
              </a:rPr>
              <a:t>Kögel-Knabner</a:t>
            </a:r>
            <a:r>
              <a:rPr lang="en-US" sz="900" dirty="0">
                <a:solidFill>
                  <a:srgbClr val="282828"/>
                </a:solidFill>
                <a:latin typeface="Arial" panose="020B0604020202020204" pitchFamily="34" charset="0"/>
                <a:cs typeface="Arial" panose="020B0604020202020204" pitchFamily="34" charset="0"/>
              </a:rPr>
              <a:t>, I. (2019). Soil organic carbon storage as a key function of soils - A review of drivers and indicators at various scales. </a:t>
            </a:r>
            <a:r>
              <a:rPr lang="en-US" sz="900" dirty="0" err="1">
                <a:solidFill>
                  <a:srgbClr val="282828"/>
                </a:solidFill>
                <a:latin typeface="Arial" panose="020B0604020202020204" pitchFamily="34" charset="0"/>
                <a:cs typeface="Arial" panose="020B0604020202020204" pitchFamily="34" charset="0"/>
              </a:rPr>
              <a:t>Geoderma</a:t>
            </a:r>
            <a:r>
              <a:rPr lang="en-US" sz="900" dirty="0">
                <a:solidFill>
                  <a:srgbClr val="282828"/>
                </a:solidFill>
                <a:latin typeface="Arial" panose="020B0604020202020204" pitchFamily="34" charset="0"/>
                <a:cs typeface="Arial" panose="020B0604020202020204" pitchFamily="34" charset="0"/>
              </a:rPr>
              <a:t>, 333, 149–162.</a:t>
            </a:r>
          </a:p>
          <a:p>
            <a:pPr marL="228600" indent="-228600" algn="l">
              <a:spcBef>
                <a:spcPts val="200"/>
              </a:spcBef>
              <a:buFont typeface="+mj-lt"/>
              <a:buAutoNum type="arabicParenR"/>
            </a:pPr>
            <a:r>
              <a:rPr lang="en-US" sz="900" dirty="0">
                <a:solidFill>
                  <a:srgbClr val="282828"/>
                </a:solidFill>
                <a:latin typeface="Arial" panose="020B0604020202020204" pitchFamily="34" charset="0"/>
                <a:cs typeface="Arial" panose="020B0604020202020204" pitchFamily="34" charset="0"/>
              </a:rPr>
              <a:t>IUCN World Conservation Congress, 2020</a:t>
            </a:r>
          </a:p>
          <a:p>
            <a:pPr marL="228600" indent="-228600" algn="l">
              <a:spcBef>
                <a:spcPts val="200"/>
              </a:spcBef>
              <a:buFont typeface="+mj-lt"/>
              <a:buAutoNum type="arabicParenR"/>
            </a:pPr>
            <a:r>
              <a:rPr lang="en-US" sz="900" dirty="0">
                <a:solidFill>
                  <a:srgbClr val="282828"/>
                </a:solidFill>
                <a:latin typeface="Arial" panose="020B0604020202020204" pitchFamily="34" charset="0"/>
                <a:cs typeface="Arial" panose="020B0604020202020204" pitchFamily="34" charset="0"/>
              </a:rPr>
              <a:t>Richard, Chris J, Spencer L., Ralph K., Guest post: How the Keeling Curve will need to bend to limit global warming to 1.5C, Carbon Brief, 2022</a:t>
            </a:r>
          </a:p>
          <a:p>
            <a:pPr marL="228600" indent="-228600">
              <a:spcBef>
                <a:spcPts val="200"/>
              </a:spcBef>
              <a:buFont typeface="+mj-lt"/>
              <a:buAutoNum type="arabicParenR"/>
            </a:pPr>
            <a:r>
              <a:rPr lang="en-US" sz="900" dirty="0">
                <a:solidFill>
                  <a:srgbClr val="282828"/>
                </a:solidFill>
                <a:latin typeface="Arial" panose="020B0604020202020204" pitchFamily="34" charset="0"/>
                <a:cs typeface="Arial" panose="020B0604020202020204" pitchFamily="34" charset="0"/>
              </a:rPr>
              <a:t>Organization, A. F. &amp;. (2022). Drought in Numbers 2022. Food &amp; Agricultural Organization</a:t>
            </a:r>
          </a:p>
          <a:p>
            <a:pPr marL="228600" indent="-228600" algn="l">
              <a:spcBef>
                <a:spcPts val="200"/>
              </a:spcBef>
              <a:buFont typeface="+mj-lt"/>
              <a:buAutoNum type="arabicParenR"/>
            </a:pPr>
            <a:r>
              <a:rPr lang="en-US" sz="900" dirty="0" err="1">
                <a:solidFill>
                  <a:srgbClr val="282828"/>
                </a:solidFill>
                <a:latin typeface="Arial" panose="020B0604020202020204" pitchFamily="34" charset="0"/>
                <a:cs typeface="Arial" panose="020B0604020202020204" pitchFamily="34" charset="0"/>
              </a:rPr>
              <a:t>Aleminew</a:t>
            </a:r>
            <a:r>
              <a:rPr lang="en-US" sz="900" dirty="0">
                <a:solidFill>
                  <a:srgbClr val="282828"/>
                </a:solidFill>
                <a:latin typeface="Arial" panose="020B0604020202020204" pitchFamily="34" charset="0"/>
                <a:cs typeface="Arial" panose="020B0604020202020204" pitchFamily="34" charset="0"/>
              </a:rPr>
              <a:t>, A., &amp; Alemayehu, M. (2020). Soil Fertility Depletion and Its Management Options under Crop Production Perspectives in Ethiopia: A Review. Agricultural Reviews, OF. </a:t>
            </a:r>
          </a:p>
          <a:p>
            <a:pPr marL="228600" indent="-228600" algn="l">
              <a:spcBef>
                <a:spcPts val="200"/>
              </a:spcBef>
              <a:buFont typeface="+mj-lt"/>
              <a:buAutoNum type="arabicParenR"/>
            </a:pPr>
            <a:r>
              <a:rPr lang="en-US" sz="900" dirty="0">
                <a:solidFill>
                  <a:srgbClr val="282828"/>
                </a:solidFill>
                <a:latin typeface="Arial" panose="020B0604020202020204" pitchFamily="34" charset="0"/>
                <a:cs typeface="Arial" panose="020B0604020202020204" pitchFamily="34" charset="0"/>
              </a:rPr>
              <a:t>De Vos, B., </a:t>
            </a:r>
            <a:r>
              <a:rPr lang="en-US" sz="900" dirty="0" err="1">
                <a:solidFill>
                  <a:srgbClr val="282828"/>
                </a:solidFill>
                <a:latin typeface="Arial" panose="020B0604020202020204" pitchFamily="34" charset="0"/>
                <a:cs typeface="Arial" panose="020B0604020202020204" pitchFamily="34" charset="0"/>
              </a:rPr>
              <a:t>Lettens</a:t>
            </a:r>
            <a:r>
              <a:rPr lang="en-US" sz="900" dirty="0">
                <a:solidFill>
                  <a:srgbClr val="282828"/>
                </a:solidFill>
                <a:latin typeface="Arial" panose="020B0604020202020204" pitchFamily="34" charset="0"/>
                <a:cs typeface="Arial" panose="020B0604020202020204" pitchFamily="34" charset="0"/>
              </a:rPr>
              <a:t>, S., </a:t>
            </a:r>
            <a:r>
              <a:rPr lang="en-US" sz="900" dirty="0" err="1">
                <a:solidFill>
                  <a:srgbClr val="282828"/>
                </a:solidFill>
                <a:latin typeface="Arial" panose="020B0604020202020204" pitchFamily="34" charset="0"/>
                <a:cs typeface="Arial" panose="020B0604020202020204" pitchFamily="34" charset="0"/>
              </a:rPr>
              <a:t>Muys</a:t>
            </a:r>
            <a:r>
              <a:rPr lang="en-US" sz="900" dirty="0">
                <a:solidFill>
                  <a:srgbClr val="282828"/>
                </a:solidFill>
                <a:latin typeface="Arial" panose="020B0604020202020204" pitchFamily="34" charset="0"/>
                <a:cs typeface="Arial" panose="020B0604020202020204" pitchFamily="34" charset="0"/>
              </a:rPr>
              <a:t>, B., &amp; </a:t>
            </a:r>
            <a:r>
              <a:rPr lang="en-US" sz="900" dirty="0" err="1">
                <a:solidFill>
                  <a:srgbClr val="282828"/>
                </a:solidFill>
                <a:latin typeface="Arial" panose="020B0604020202020204" pitchFamily="34" charset="0"/>
                <a:cs typeface="Arial" panose="020B0604020202020204" pitchFamily="34" charset="0"/>
              </a:rPr>
              <a:t>Deckers</a:t>
            </a:r>
            <a:r>
              <a:rPr lang="en-US" sz="900" dirty="0">
                <a:solidFill>
                  <a:srgbClr val="282828"/>
                </a:solidFill>
                <a:latin typeface="Arial" panose="020B0604020202020204" pitchFamily="34" charset="0"/>
                <a:cs typeface="Arial" panose="020B0604020202020204" pitchFamily="34" charset="0"/>
              </a:rPr>
              <a:t>, J. A. (2007). </a:t>
            </a:r>
            <a:r>
              <a:rPr lang="en-US" sz="900" dirty="0" err="1">
                <a:solidFill>
                  <a:srgbClr val="282828"/>
                </a:solidFill>
                <a:latin typeface="Arial" panose="020B0604020202020204" pitchFamily="34" charset="0"/>
                <a:cs typeface="Arial" panose="020B0604020202020204" pitchFamily="34" charset="0"/>
              </a:rPr>
              <a:t>Walkley?Black</a:t>
            </a:r>
            <a:r>
              <a:rPr lang="en-US" sz="900" dirty="0">
                <a:solidFill>
                  <a:srgbClr val="282828"/>
                </a:solidFill>
                <a:latin typeface="Arial" panose="020B0604020202020204" pitchFamily="34" charset="0"/>
                <a:cs typeface="Arial" panose="020B0604020202020204" pitchFamily="34" charset="0"/>
              </a:rPr>
              <a:t> analysis of forest soil organic carbon: recovery, limitations and uncertainty. Soil Use and Management, 23(3), 221–229. </a:t>
            </a:r>
          </a:p>
          <a:p>
            <a:pPr marL="228600" indent="-228600" algn="l">
              <a:spcBef>
                <a:spcPts val="200"/>
              </a:spcBef>
              <a:buFont typeface="+mj-lt"/>
              <a:buAutoNum type="arabicParenR"/>
            </a:pPr>
            <a:r>
              <a:rPr lang="en-US" sz="900" dirty="0" err="1">
                <a:solidFill>
                  <a:srgbClr val="282828"/>
                </a:solidFill>
                <a:latin typeface="Arial" panose="020B0604020202020204" pitchFamily="34" charset="0"/>
                <a:cs typeface="Arial" panose="020B0604020202020204" pitchFamily="34" charset="0"/>
              </a:rPr>
              <a:t>Lazaar</a:t>
            </a:r>
            <a:r>
              <a:rPr lang="en-US" sz="900" dirty="0">
                <a:solidFill>
                  <a:srgbClr val="282828"/>
                </a:solidFill>
                <a:latin typeface="Arial" panose="020B0604020202020204" pitchFamily="34" charset="0"/>
                <a:cs typeface="Arial" panose="020B0604020202020204" pitchFamily="34" charset="0"/>
              </a:rPr>
              <a:t>, A., </a:t>
            </a:r>
            <a:r>
              <a:rPr lang="en-US" sz="900" dirty="0" err="1">
                <a:solidFill>
                  <a:srgbClr val="282828"/>
                </a:solidFill>
                <a:latin typeface="Arial" panose="020B0604020202020204" pitchFamily="34" charset="0"/>
                <a:cs typeface="Arial" panose="020B0604020202020204" pitchFamily="34" charset="0"/>
              </a:rPr>
              <a:t>Mouazen</a:t>
            </a:r>
            <a:r>
              <a:rPr lang="en-US" sz="900" dirty="0">
                <a:solidFill>
                  <a:srgbClr val="282828"/>
                </a:solidFill>
                <a:latin typeface="Arial" panose="020B0604020202020204" pitchFamily="34" charset="0"/>
                <a:cs typeface="Arial" panose="020B0604020202020204" pitchFamily="34" charset="0"/>
              </a:rPr>
              <a:t>, A. M., EL </a:t>
            </a:r>
            <a:r>
              <a:rPr lang="en-US" sz="900" dirty="0" err="1">
                <a:solidFill>
                  <a:srgbClr val="282828"/>
                </a:solidFill>
                <a:latin typeface="Arial" panose="020B0604020202020204" pitchFamily="34" charset="0"/>
                <a:cs typeface="Arial" panose="020B0604020202020204" pitchFamily="34" charset="0"/>
              </a:rPr>
              <a:t>Hammouti</a:t>
            </a:r>
            <a:r>
              <a:rPr lang="en-US" sz="900" dirty="0">
                <a:solidFill>
                  <a:srgbClr val="282828"/>
                </a:solidFill>
                <a:latin typeface="Arial" panose="020B0604020202020204" pitchFamily="34" charset="0"/>
                <a:cs typeface="Arial" panose="020B0604020202020204" pitchFamily="34" charset="0"/>
              </a:rPr>
              <a:t>, K., </a:t>
            </a:r>
            <a:r>
              <a:rPr lang="en-US" sz="900" dirty="0" err="1">
                <a:solidFill>
                  <a:srgbClr val="282828"/>
                </a:solidFill>
                <a:latin typeface="Arial" panose="020B0604020202020204" pitchFamily="34" charset="0"/>
                <a:cs typeface="Arial" panose="020B0604020202020204" pitchFamily="34" charset="0"/>
              </a:rPr>
              <a:t>Fullen</a:t>
            </a:r>
            <a:r>
              <a:rPr lang="en-US" sz="900" dirty="0">
                <a:solidFill>
                  <a:srgbClr val="282828"/>
                </a:solidFill>
                <a:latin typeface="Arial" panose="020B0604020202020204" pitchFamily="34" charset="0"/>
                <a:cs typeface="Arial" panose="020B0604020202020204" pitchFamily="34" charset="0"/>
              </a:rPr>
              <a:t>, M., Pradhan, B., Memon, M. S., </a:t>
            </a:r>
            <a:r>
              <a:rPr lang="en-US" sz="900" dirty="0" err="1">
                <a:solidFill>
                  <a:srgbClr val="282828"/>
                </a:solidFill>
                <a:latin typeface="Arial" panose="020B0604020202020204" pitchFamily="34" charset="0"/>
                <a:cs typeface="Arial" panose="020B0604020202020204" pitchFamily="34" charset="0"/>
              </a:rPr>
              <a:t>Andich</a:t>
            </a:r>
            <a:r>
              <a:rPr lang="en-US" sz="900" dirty="0">
                <a:solidFill>
                  <a:srgbClr val="282828"/>
                </a:solidFill>
                <a:latin typeface="Arial" panose="020B0604020202020204" pitchFamily="34" charset="0"/>
                <a:cs typeface="Arial" panose="020B0604020202020204" pitchFamily="34" charset="0"/>
              </a:rPr>
              <a:t>, K., &amp; Monir, A. (2020). The application of proximal visible and near-infrared spectroscopy to estimate soil organic matter on the </a:t>
            </a:r>
            <a:r>
              <a:rPr lang="en-US" sz="900" dirty="0" err="1">
                <a:solidFill>
                  <a:srgbClr val="282828"/>
                </a:solidFill>
                <a:latin typeface="Arial" panose="020B0604020202020204" pitchFamily="34" charset="0"/>
                <a:cs typeface="Arial" panose="020B0604020202020204" pitchFamily="34" charset="0"/>
              </a:rPr>
              <a:t>Triffa</a:t>
            </a:r>
            <a:r>
              <a:rPr lang="en-US" sz="900" dirty="0">
                <a:solidFill>
                  <a:srgbClr val="282828"/>
                </a:solidFill>
                <a:latin typeface="Arial" panose="020B0604020202020204" pitchFamily="34" charset="0"/>
                <a:cs typeface="Arial" panose="020B0604020202020204" pitchFamily="34" charset="0"/>
              </a:rPr>
              <a:t> Plain of Morocco. International Soil and Water Conservation Research, 8(2), 195–204. </a:t>
            </a:r>
          </a:p>
          <a:p>
            <a:pPr marL="228600" indent="-228600" algn="l">
              <a:spcBef>
                <a:spcPts val="200"/>
              </a:spcBef>
              <a:buFont typeface="+mj-lt"/>
              <a:buAutoNum type="arabicParenR"/>
            </a:pPr>
            <a:r>
              <a:rPr lang="en-US" sz="900" dirty="0">
                <a:solidFill>
                  <a:srgbClr val="282828"/>
                </a:solidFill>
                <a:latin typeface="Arial" panose="020B0604020202020204" pitchFamily="34" charset="0"/>
                <a:cs typeface="Arial" panose="020B0604020202020204" pitchFamily="34" charset="0"/>
              </a:rPr>
              <a:t>Wang, K., Qi, Y., Guo, W., Zhang, J., &amp; Chang, Q. (2021). Retrieval and Mapping of Soil Organic Carbon Using Sentinel-2A Spectral Images from Bare Cropland in Autumn. Remote Sensing, 13(6), 1072. </a:t>
            </a:r>
          </a:p>
          <a:p>
            <a:pPr marL="228600" indent="-228600">
              <a:spcBef>
                <a:spcPts val="200"/>
              </a:spcBef>
              <a:buFont typeface="+mj-lt"/>
              <a:buAutoNum type="arabicParenR"/>
            </a:pPr>
            <a:r>
              <a:rPr lang="fr-FR" sz="900" dirty="0">
                <a:solidFill>
                  <a:srgbClr val="282828"/>
                </a:solidFill>
                <a:latin typeface="Arial" panose="020B0604020202020204" pitchFamily="34" charset="0"/>
                <a:cs typeface="Arial" panose="020B0604020202020204" pitchFamily="34" charset="0"/>
              </a:rPr>
              <a:t>Robinson, Michael &amp; Al, </a:t>
            </a:r>
            <a:r>
              <a:rPr lang="fr-FR" sz="900" dirty="0" err="1">
                <a:solidFill>
                  <a:srgbClr val="282828"/>
                </a:solidFill>
                <a:latin typeface="Arial" panose="020B0604020202020204" pitchFamily="34" charset="0"/>
                <a:cs typeface="Arial" panose="020B0604020202020204" pitchFamily="34" charset="0"/>
              </a:rPr>
              <a:t>Suad</a:t>
            </a:r>
            <a:r>
              <a:rPr lang="fr-FR" sz="900" dirty="0">
                <a:solidFill>
                  <a:srgbClr val="282828"/>
                </a:solidFill>
                <a:latin typeface="Arial" panose="020B0604020202020204" pitchFamily="34" charset="0"/>
                <a:cs typeface="Arial" panose="020B0604020202020204" pitchFamily="34" charset="0"/>
              </a:rPr>
              <a:t>. (2009). An </a:t>
            </a:r>
            <a:r>
              <a:rPr lang="fr-FR" sz="900" dirty="0" err="1">
                <a:solidFill>
                  <a:srgbClr val="282828"/>
                </a:solidFill>
                <a:latin typeface="Arial" panose="020B0604020202020204" pitchFamily="34" charset="0"/>
                <a:cs typeface="Arial" panose="020B0604020202020204" pitchFamily="34" charset="0"/>
              </a:rPr>
              <a:t>Assessment</a:t>
            </a:r>
            <a:r>
              <a:rPr lang="fr-FR" sz="900" dirty="0">
                <a:solidFill>
                  <a:srgbClr val="282828"/>
                </a:solidFill>
                <a:latin typeface="Arial" panose="020B0604020202020204" pitchFamily="34" charset="0"/>
                <a:cs typeface="Arial" panose="020B0604020202020204" pitchFamily="34" charset="0"/>
              </a:rPr>
              <a:t> of </a:t>
            </a:r>
            <a:r>
              <a:rPr lang="fr-FR" sz="900" dirty="0" err="1">
                <a:solidFill>
                  <a:srgbClr val="282828"/>
                </a:solidFill>
                <a:latin typeface="Arial" panose="020B0604020202020204" pitchFamily="34" charset="0"/>
                <a:cs typeface="Arial" panose="020B0604020202020204" pitchFamily="34" charset="0"/>
              </a:rPr>
              <a:t>Rangeland</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Soils</a:t>
            </a:r>
            <a:r>
              <a:rPr lang="fr-FR" sz="900" dirty="0">
                <a:solidFill>
                  <a:srgbClr val="282828"/>
                </a:solidFill>
                <a:latin typeface="Arial" panose="020B0604020202020204" pitchFamily="34" charset="0"/>
                <a:cs typeface="Arial" panose="020B0604020202020204" pitchFamily="34" charset="0"/>
              </a:rPr>
              <a:t> on the </a:t>
            </a:r>
            <a:r>
              <a:rPr lang="fr-FR" sz="900" dirty="0" err="1">
                <a:solidFill>
                  <a:srgbClr val="282828"/>
                </a:solidFill>
                <a:latin typeface="Arial" panose="020B0604020202020204" pitchFamily="34" charset="0"/>
                <a:cs typeface="Arial" panose="020B0604020202020204" pitchFamily="34" charset="0"/>
              </a:rPr>
              <a:t>Saiq</a:t>
            </a:r>
            <a:r>
              <a:rPr lang="fr-FR" sz="900" dirty="0">
                <a:solidFill>
                  <a:srgbClr val="282828"/>
                </a:solidFill>
                <a:latin typeface="Arial" panose="020B0604020202020204" pitchFamily="34" charset="0"/>
                <a:cs typeface="Arial" panose="020B0604020202020204" pitchFamily="34" charset="0"/>
              </a:rPr>
              <a:t> Plateau, Jebel </a:t>
            </a:r>
            <a:r>
              <a:rPr lang="fr-FR" sz="900" dirty="0" err="1">
                <a:solidFill>
                  <a:srgbClr val="282828"/>
                </a:solidFill>
                <a:latin typeface="Arial" panose="020B0604020202020204" pitchFamily="34" charset="0"/>
                <a:cs typeface="Arial" panose="020B0604020202020204" pitchFamily="34" charset="0"/>
              </a:rPr>
              <a:t>Akhdar</a:t>
            </a:r>
            <a:r>
              <a:rPr lang="fr-FR" sz="900" dirty="0">
                <a:solidFill>
                  <a:srgbClr val="282828"/>
                </a:solidFill>
                <a:latin typeface="Arial" panose="020B0604020202020204" pitchFamily="34" charset="0"/>
                <a:cs typeface="Arial" panose="020B0604020202020204" pitchFamily="34" charset="0"/>
              </a:rPr>
              <a:t>, Oman. International Journal of </a:t>
            </a:r>
            <a:r>
              <a:rPr lang="fr-FR" sz="900" dirty="0" err="1">
                <a:solidFill>
                  <a:srgbClr val="282828"/>
                </a:solidFill>
                <a:latin typeface="Arial" panose="020B0604020202020204" pitchFamily="34" charset="0"/>
                <a:cs typeface="Arial" panose="020B0604020202020204" pitchFamily="34" charset="0"/>
              </a:rPr>
              <a:t>Ecology</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aRemote</a:t>
            </a:r>
            <a:r>
              <a:rPr lang="fr-FR" sz="900" dirty="0">
                <a:solidFill>
                  <a:srgbClr val="282828"/>
                </a:solidFill>
                <a:latin typeface="Arial" panose="020B0604020202020204" pitchFamily="34" charset="0"/>
                <a:cs typeface="Arial" panose="020B0604020202020204" pitchFamily="34" charset="0"/>
              </a:rPr>
              <a:t> Sens. 2020, 12(1), 72</a:t>
            </a:r>
          </a:p>
          <a:p>
            <a:pPr marL="228600" indent="-228600" algn="l">
              <a:spcBef>
                <a:spcPts val="200"/>
              </a:spcBef>
              <a:buFont typeface="+mj-lt"/>
              <a:buAutoNum type="arabicParenR"/>
            </a:pPr>
            <a:r>
              <a:rPr lang="fr-FR" sz="900" dirty="0" err="1">
                <a:solidFill>
                  <a:srgbClr val="282828"/>
                </a:solidFill>
                <a:latin typeface="Arial" panose="020B0604020202020204" pitchFamily="34" charset="0"/>
                <a:cs typeface="Arial" panose="020B0604020202020204" pitchFamily="34" charset="0"/>
              </a:rPr>
              <a:t>Ezzahar</a:t>
            </a:r>
            <a:r>
              <a:rPr lang="fr-FR" sz="900" dirty="0">
                <a:solidFill>
                  <a:srgbClr val="282828"/>
                </a:solidFill>
                <a:latin typeface="Arial" panose="020B0604020202020204" pitchFamily="34" charset="0"/>
                <a:cs typeface="Arial" panose="020B0604020202020204" pitchFamily="34" charset="0"/>
              </a:rPr>
              <a:t>, J., </a:t>
            </a:r>
            <a:r>
              <a:rPr lang="fr-FR" sz="900" dirty="0" err="1">
                <a:solidFill>
                  <a:srgbClr val="282828"/>
                </a:solidFill>
                <a:latin typeface="Arial" panose="020B0604020202020204" pitchFamily="34" charset="0"/>
                <a:cs typeface="Arial" panose="020B0604020202020204" pitchFamily="34" charset="0"/>
              </a:rPr>
              <a:t>Ouaadi</a:t>
            </a:r>
            <a:r>
              <a:rPr lang="fr-FR" sz="900" dirty="0">
                <a:solidFill>
                  <a:srgbClr val="282828"/>
                </a:solidFill>
                <a:latin typeface="Arial" panose="020B0604020202020204" pitchFamily="34" charset="0"/>
                <a:cs typeface="Arial" panose="020B0604020202020204" pitchFamily="34" charset="0"/>
              </a:rPr>
              <a:t>, N., </a:t>
            </a:r>
            <a:r>
              <a:rPr lang="fr-FR" sz="900" dirty="0" err="1">
                <a:solidFill>
                  <a:srgbClr val="282828"/>
                </a:solidFill>
                <a:latin typeface="Arial" panose="020B0604020202020204" pitchFamily="34" charset="0"/>
                <a:cs typeface="Arial" panose="020B0604020202020204" pitchFamily="34" charset="0"/>
              </a:rPr>
              <a:t>Zribi</a:t>
            </a:r>
            <a:r>
              <a:rPr lang="fr-FR" sz="900" dirty="0">
                <a:solidFill>
                  <a:srgbClr val="282828"/>
                </a:solidFill>
                <a:latin typeface="Arial" panose="020B0604020202020204" pitchFamily="34" charset="0"/>
                <a:cs typeface="Arial" panose="020B0604020202020204" pitchFamily="34" charset="0"/>
              </a:rPr>
              <a:t>, M., </a:t>
            </a:r>
            <a:r>
              <a:rPr lang="fr-FR" sz="900" dirty="0" err="1">
                <a:solidFill>
                  <a:srgbClr val="282828"/>
                </a:solidFill>
                <a:latin typeface="Arial" panose="020B0604020202020204" pitchFamily="34" charset="0"/>
                <a:cs typeface="Arial" panose="020B0604020202020204" pitchFamily="34" charset="0"/>
              </a:rPr>
              <a:t>Elfarkh</a:t>
            </a:r>
            <a:r>
              <a:rPr lang="fr-FR" sz="900" dirty="0">
                <a:solidFill>
                  <a:srgbClr val="282828"/>
                </a:solidFill>
                <a:latin typeface="Arial" panose="020B0604020202020204" pitchFamily="34" charset="0"/>
                <a:cs typeface="Arial" panose="020B0604020202020204" pitchFamily="34" charset="0"/>
              </a:rPr>
              <a:t>, J., </a:t>
            </a:r>
            <a:r>
              <a:rPr lang="fr-FR" sz="900" dirty="0" err="1">
                <a:solidFill>
                  <a:srgbClr val="282828"/>
                </a:solidFill>
                <a:latin typeface="Arial" panose="020B0604020202020204" pitchFamily="34" charset="0"/>
                <a:cs typeface="Arial" panose="020B0604020202020204" pitchFamily="34" charset="0"/>
              </a:rPr>
              <a:t>Aouade</a:t>
            </a:r>
            <a:r>
              <a:rPr lang="fr-FR" sz="900" dirty="0">
                <a:solidFill>
                  <a:srgbClr val="282828"/>
                </a:solidFill>
                <a:latin typeface="Arial" panose="020B0604020202020204" pitchFamily="34" charset="0"/>
                <a:cs typeface="Arial" panose="020B0604020202020204" pitchFamily="34" charset="0"/>
              </a:rPr>
              <a:t>, G., </a:t>
            </a:r>
            <a:r>
              <a:rPr lang="fr-FR" sz="900" dirty="0" err="1">
                <a:solidFill>
                  <a:srgbClr val="282828"/>
                </a:solidFill>
                <a:latin typeface="Arial" panose="020B0604020202020204" pitchFamily="34" charset="0"/>
                <a:cs typeface="Arial" panose="020B0604020202020204" pitchFamily="34" charset="0"/>
              </a:rPr>
              <a:t>Khabba</a:t>
            </a:r>
            <a:r>
              <a:rPr lang="fr-FR" sz="900" dirty="0">
                <a:solidFill>
                  <a:srgbClr val="282828"/>
                </a:solidFill>
                <a:latin typeface="Arial" panose="020B0604020202020204" pitchFamily="34" charset="0"/>
                <a:cs typeface="Arial" panose="020B0604020202020204" pitchFamily="34" charset="0"/>
              </a:rPr>
              <a:t>, S., Er-Raki, S., </a:t>
            </a:r>
            <a:r>
              <a:rPr lang="fr-FR" sz="900" dirty="0" err="1">
                <a:solidFill>
                  <a:srgbClr val="282828"/>
                </a:solidFill>
                <a:latin typeface="Arial" panose="020B0604020202020204" pitchFamily="34" charset="0"/>
                <a:cs typeface="Arial" panose="020B0604020202020204" pitchFamily="34" charset="0"/>
              </a:rPr>
              <a:t>Chehbouni</a:t>
            </a:r>
            <a:r>
              <a:rPr lang="fr-FR" sz="900" dirty="0">
                <a:solidFill>
                  <a:srgbClr val="282828"/>
                </a:solidFill>
                <a:latin typeface="Arial" panose="020B0604020202020204" pitchFamily="34" charset="0"/>
                <a:cs typeface="Arial" panose="020B0604020202020204" pitchFamily="34" charset="0"/>
              </a:rPr>
              <a:t>, A., &amp; </a:t>
            </a:r>
            <a:r>
              <a:rPr lang="fr-FR" sz="900" dirty="0" err="1">
                <a:solidFill>
                  <a:srgbClr val="282828"/>
                </a:solidFill>
                <a:latin typeface="Arial" panose="020B0604020202020204" pitchFamily="34" charset="0"/>
                <a:cs typeface="Arial" panose="020B0604020202020204" pitchFamily="34" charset="0"/>
              </a:rPr>
              <a:t>Jarlan</a:t>
            </a:r>
            <a:r>
              <a:rPr lang="fr-FR" sz="900" dirty="0">
                <a:solidFill>
                  <a:srgbClr val="282828"/>
                </a:solidFill>
                <a:latin typeface="Arial" panose="020B0604020202020204" pitchFamily="34" charset="0"/>
                <a:cs typeface="Arial" panose="020B0604020202020204" pitchFamily="34" charset="0"/>
              </a:rPr>
              <a:t>, L. (2019). Evaluation of </a:t>
            </a:r>
            <a:r>
              <a:rPr lang="fr-FR" sz="900" dirty="0" err="1">
                <a:solidFill>
                  <a:srgbClr val="282828"/>
                </a:solidFill>
                <a:latin typeface="Arial" panose="020B0604020202020204" pitchFamily="34" charset="0"/>
                <a:cs typeface="Arial" panose="020B0604020202020204" pitchFamily="34" charset="0"/>
              </a:rPr>
              <a:t>Backscattering</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Models</a:t>
            </a:r>
            <a:r>
              <a:rPr lang="fr-FR" sz="900" dirty="0">
                <a:solidFill>
                  <a:srgbClr val="282828"/>
                </a:solidFill>
                <a:latin typeface="Arial" panose="020B0604020202020204" pitchFamily="34" charset="0"/>
                <a:cs typeface="Arial" panose="020B0604020202020204" pitchFamily="34" charset="0"/>
              </a:rPr>
              <a:t> and Support </a:t>
            </a:r>
            <a:r>
              <a:rPr lang="fr-FR" sz="900" dirty="0" err="1">
                <a:solidFill>
                  <a:srgbClr val="282828"/>
                </a:solidFill>
                <a:latin typeface="Arial" panose="020B0604020202020204" pitchFamily="34" charset="0"/>
                <a:cs typeface="Arial" panose="020B0604020202020204" pitchFamily="34" charset="0"/>
              </a:rPr>
              <a:t>Vector</a:t>
            </a:r>
            <a:r>
              <a:rPr lang="fr-FR" sz="900" dirty="0">
                <a:solidFill>
                  <a:srgbClr val="282828"/>
                </a:solidFill>
                <a:latin typeface="Arial" panose="020B0604020202020204" pitchFamily="34" charset="0"/>
                <a:cs typeface="Arial" panose="020B0604020202020204" pitchFamily="34" charset="0"/>
              </a:rPr>
              <a:t> Machine for the </a:t>
            </a:r>
            <a:r>
              <a:rPr lang="fr-FR" sz="900" dirty="0" err="1">
                <a:solidFill>
                  <a:srgbClr val="282828"/>
                </a:solidFill>
                <a:latin typeface="Arial" panose="020B0604020202020204" pitchFamily="34" charset="0"/>
                <a:cs typeface="Arial" panose="020B0604020202020204" pitchFamily="34" charset="0"/>
              </a:rPr>
              <a:t>Retrieval</a:t>
            </a:r>
            <a:r>
              <a:rPr lang="fr-FR" sz="900" dirty="0">
                <a:solidFill>
                  <a:srgbClr val="282828"/>
                </a:solidFill>
                <a:latin typeface="Arial" panose="020B0604020202020204" pitchFamily="34" charset="0"/>
                <a:cs typeface="Arial" panose="020B0604020202020204" pitchFamily="34" charset="0"/>
              </a:rPr>
              <a:t> of </a:t>
            </a:r>
            <a:r>
              <a:rPr lang="fr-FR" sz="900" dirty="0" err="1">
                <a:solidFill>
                  <a:srgbClr val="282828"/>
                </a:solidFill>
                <a:latin typeface="Arial" panose="020B0604020202020204" pitchFamily="34" charset="0"/>
                <a:cs typeface="Arial" panose="020B0604020202020204" pitchFamily="34" charset="0"/>
              </a:rPr>
              <a:t>Bare</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Soil</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Moisture</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from</a:t>
            </a:r>
            <a:r>
              <a:rPr lang="fr-FR" sz="900" dirty="0">
                <a:solidFill>
                  <a:srgbClr val="282828"/>
                </a:solidFill>
                <a:latin typeface="Arial" panose="020B0604020202020204" pitchFamily="34" charset="0"/>
                <a:cs typeface="Arial" panose="020B0604020202020204" pitchFamily="34" charset="0"/>
              </a:rPr>
              <a:t> Sentinel-1 Data. </a:t>
            </a:r>
            <a:r>
              <a:rPr lang="fr-FR" sz="900" dirty="0" err="1">
                <a:solidFill>
                  <a:srgbClr val="282828"/>
                </a:solidFill>
                <a:latin typeface="Arial" panose="020B0604020202020204" pitchFamily="34" charset="0"/>
                <a:cs typeface="Arial" panose="020B0604020202020204" pitchFamily="34" charset="0"/>
              </a:rPr>
              <a:t>Remote</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Sensing</a:t>
            </a:r>
            <a:r>
              <a:rPr lang="fr-FR" sz="900" dirty="0">
                <a:solidFill>
                  <a:srgbClr val="282828"/>
                </a:solidFill>
                <a:latin typeface="Arial" panose="020B0604020202020204" pitchFamily="34" charset="0"/>
                <a:cs typeface="Arial" panose="020B0604020202020204" pitchFamily="34" charset="0"/>
              </a:rPr>
              <a:t>, 12(1), 72. </a:t>
            </a:r>
          </a:p>
          <a:p>
            <a:pPr marL="228600" indent="-228600" algn="l">
              <a:spcBef>
                <a:spcPts val="200"/>
              </a:spcBef>
              <a:buFont typeface="+mj-lt"/>
              <a:buAutoNum type="arabicParenR"/>
            </a:pPr>
            <a:r>
              <a:rPr lang="fr-FR" altLang="ko-KR" sz="900" dirty="0">
                <a:ln>
                  <a:solidFill>
                    <a:schemeClr val="accent1">
                      <a:alpha val="0"/>
                    </a:schemeClr>
                  </a:solidFill>
                </a:ln>
                <a:solidFill>
                  <a:srgbClr val="282828"/>
                </a:solidFill>
                <a:latin typeface="Arial" panose="020B0604020202020204" pitchFamily="34" charset="0"/>
                <a:ea typeface="KoPubWorld돋움체_Pro Bold" panose="00000800000000000000" pitchFamily="50" charset="-127"/>
                <a:cs typeface="Arial" panose="020B0604020202020204" pitchFamily="34" charset="0"/>
              </a:rPr>
              <a:t>https://doi.org/10.30897/ijegeo.425606</a:t>
            </a:r>
          </a:p>
          <a:p>
            <a:pPr marL="228600" indent="-228600" algn="l">
              <a:spcBef>
                <a:spcPts val="200"/>
              </a:spcBef>
              <a:buFont typeface="+mj-lt"/>
              <a:buAutoNum type="arabicParenR"/>
            </a:pPr>
            <a:r>
              <a:rPr lang="en-US" altLang="ko-KR" sz="9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US Geological Survey Soil Sampling Manual</a:t>
            </a:r>
          </a:p>
          <a:p>
            <a:pPr marL="228600" indent="-228600" algn="l">
              <a:spcBef>
                <a:spcPts val="200"/>
              </a:spcBef>
              <a:buFont typeface="+mj-lt"/>
              <a:buAutoNum type="arabicParenR"/>
            </a:pPr>
            <a:r>
              <a:rPr lang="fr-FR" sz="900" dirty="0" err="1">
                <a:solidFill>
                  <a:srgbClr val="282828"/>
                </a:solidFill>
                <a:latin typeface="Arial" panose="020B0604020202020204" pitchFamily="34" charset="0"/>
                <a:cs typeface="Arial" panose="020B0604020202020204" pitchFamily="34" charset="0"/>
              </a:rPr>
              <a:t>Santaga</a:t>
            </a:r>
            <a:r>
              <a:rPr lang="fr-FR" sz="900" dirty="0">
                <a:solidFill>
                  <a:srgbClr val="282828"/>
                </a:solidFill>
                <a:latin typeface="Arial" panose="020B0604020202020204" pitchFamily="34" charset="0"/>
                <a:cs typeface="Arial" panose="020B0604020202020204" pitchFamily="34" charset="0"/>
              </a:rPr>
              <a:t>, F. S., Agnelli, A., </a:t>
            </a:r>
            <a:r>
              <a:rPr lang="fr-FR" sz="900" dirty="0" err="1">
                <a:solidFill>
                  <a:srgbClr val="282828"/>
                </a:solidFill>
                <a:latin typeface="Arial" panose="020B0604020202020204" pitchFamily="34" charset="0"/>
                <a:cs typeface="Arial" panose="020B0604020202020204" pitchFamily="34" charset="0"/>
              </a:rPr>
              <a:t>Leccese</a:t>
            </a:r>
            <a:r>
              <a:rPr lang="fr-FR" sz="900" dirty="0">
                <a:solidFill>
                  <a:srgbClr val="282828"/>
                </a:solidFill>
                <a:latin typeface="Arial" panose="020B0604020202020204" pitchFamily="34" charset="0"/>
                <a:cs typeface="Arial" panose="020B0604020202020204" pitchFamily="34" charset="0"/>
              </a:rPr>
              <a:t>, A., &amp; </a:t>
            </a:r>
            <a:r>
              <a:rPr lang="fr-FR" sz="900" dirty="0" err="1">
                <a:solidFill>
                  <a:srgbClr val="282828"/>
                </a:solidFill>
                <a:latin typeface="Arial" panose="020B0604020202020204" pitchFamily="34" charset="0"/>
                <a:cs typeface="Arial" panose="020B0604020202020204" pitchFamily="34" charset="0"/>
              </a:rPr>
              <a:t>Vizzari</a:t>
            </a:r>
            <a:r>
              <a:rPr lang="fr-FR" sz="900" dirty="0">
                <a:solidFill>
                  <a:srgbClr val="282828"/>
                </a:solidFill>
                <a:latin typeface="Arial" panose="020B0604020202020204" pitchFamily="34" charset="0"/>
                <a:cs typeface="Arial" panose="020B0604020202020204" pitchFamily="34" charset="0"/>
              </a:rPr>
              <a:t>, M. (2021). </a:t>
            </a:r>
            <a:r>
              <a:rPr lang="fr-FR" sz="900" dirty="0" err="1">
                <a:solidFill>
                  <a:srgbClr val="282828"/>
                </a:solidFill>
                <a:latin typeface="Arial" panose="020B0604020202020204" pitchFamily="34" charset="0"/>
                <a:cs typeface="Arial" panose="020B0604020202020204" pitchFamily="34" charset="0"/>
              </a:rPr>
              <a:t>Using</a:t>
            </a:r>
            <a:r>
              <a:rPr lang="fr-FR" sz="900" dirty="0">
                <a:solidFill>
                  <a:srgbClr val="282828"/>
                </a:solidFill>
                <a:latin typeface="Arial" panose="020B0604020202020204" pitchFamily="34" charset="0"/>
                <a:cs typeface="Arial" panose="020B0604020202020204" pitchFamily="34" charset="0"/>
              </a:rPr>
              <a:t> Sentinel-2 for </a:t>
            </a:r>
            <a:r>
              <a:rPr lang="fr-FR" sz="900" dirty="0" err="1">
                <a:solidFill>
                  <a:srgbClr val="282828"/>
                </a:solidFill>
                <a:latin typeface="Arial" panose="020B0604020202020204" pitchFamily="34" charset="0"/>
                <a:cs typeface="Arial" panose="020B0604020202020204" pitchFamily="34" charset="0"/>
              </a:rPr>
              <a:t>Simplifying</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Soil</a:t>
            </a:r>
            <a:r>
              <a:rPr lang="fr-FR" sz="900" dirty="0">
                <a:solidFill>
                  <a:srgbClr val="282828"/>
                </a:solidFill>
                <a:latin typeface="Arial" panose="020B0604020202020204" pitchFamily="34" charset="0"/>
                <a:cs typeface="Arial" panose="020B0604020202020204" pitchFamily="34" charset="0"/>
              </a:rPr>
              <a:t> Sampling and Mapping: </a:t>
            </a:r>
            <a:r>
              <a:rPr lang="fr-FR" sz="900" dirty="0" err="1">
                <a:solidFill>
                  <a:srgbClr val="282828"/>
                </a:solidFill>
                <a:latin typeface="Arial" panose="020B0604020202020204" pitchFamily="34" charset="0"/>
                <a:cs typeface="Arial" panose="020B0604020202020204" pitchFamily="34" charset="0"/>
              </a:rPr>
              <a:t>Two</a:t>
            </a:r>
            <a:r>
              <a:rPr lang="fr-FR" sz="900" dirty="0">
                <a:solidFill>
                  <a:srgbClr val="282828"/>
                </a:solidFill>
                <a:latin typeface="Arial" panose="020B0604020202020204" pitchFamily="34" charset="0"/>
                <a:cs typeface="Arial" panose="020B0604020202020204" pitchFamily="34" charset="0"/>
              </a:rPr>
              <a:t> Case </a:t>
            </a:r>
            <a:r>
              <a:rPr lang="fr-FR" sz="900" dirty="0" err="1">
                <a:solidFill>
                  <a:srgbClr val="282828"/>
                </a:solidFill>
                <a:latin typeface="Arial" panose="020B0604020202020204" pitchFamily="34" charset="0"/>
                <a:cs typeface="Arial" panose="020B0604020202020204" pitchFamily="34" charset="0"/>
              </a:rPr>
              <a:t>Studies</a:t>
            </a:r>
            <a:r>
              <a:rPr lang="fr-FR" sz="900" dirty="0">
                <a:solidFill>
                  <a:srgbClr val="282828"/>
                </a:solidFill>
                <a:latin typeface="Arial" panose="020B0604020202020204" pitchFamily="34" charset="0"/>
                <a:cs typeface="Arial" panose="020B0604020202020204" pitchFamily="34" charset="0"/>
              </a:rPr>
              <a:t> in </a:t>
            </a:r>
            <a:r>
              <a:rPr lang="fr-FR" sz="900" dirty="0" err="1">
                <a:solidFill>
                  <a:srgbClr val="282828"/>
                </a:solidFill>
                <a:latin typeface="Arial" panose="020B0604020202020204" pitchFamily="34" charset="0"/>
                <a:cs typeface="Arial" panose="020B0604020202020204" pitchFamily="34" charset="0"/>
              </a:rPr>
              <a:t>Umbria</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Italy</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Remote</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Sensing</a:t>
            </a:r>
            <a:r>
              <a:rPr lang="fr-FR" sz="900" dirty="0">
                <a:solidFill>
                  <a:srgbClr val="282828"/>
                </a:solidFill>
                <a:latin typeface="Arial" panose="020B0604020202020204" pitchFamily="34" charset="0"/>
                <a:cs typeface="Arial" panose="020B0604020202020204" pitchFamily="34" charset="0"/>
              </a:rPr>
              <a:t>, 13(17), 3379. </a:t>
            </a:r>
          </a:p>
          <a:p>
            <a:pPr marL="228600" indent="-228600" algn="l">
              <a:spcBef>
                <a:spcPts val="200"/>
              </a:spcBef>
              <a:buFont typeface="+mj-lt"/>
              <a:buAutoNum type="arabicParenR"/>
            </a:pPr>
            <a:r>
              <a:rPr lang="fr-FR" sz="900" dirty="0" err="1">
                <a:solidFill>
                  <a:srgbClr val="282828"/>
                </a:solidFill>
                <a:latin typeface="Arial" panose="020B0604020202020204" pitchFamily="34" charset="0"/>
                <a:cs typeface="Arial" panose="020B0604020202020204" pitchFamily="34" charset="0"/>
              </a:rPr>
              <a:t>Dvorakova</a:t>
            </a:r>
            <a:r>
              <a:rPr lang="fr-FR" sz="900" dirty="0">
                <a:solidFill>
                  <a:srgbClr val="282828"/>
                </a:solidFill>
                <a:latin typeface="Arial" panose="020B0604020202020204" pitchFamily="34" charset="0"/>
                <a:cs typeface="Arial" panose="020B0604020202020204" pitchFamily="34" charset="0"/>
              </a:rPr>
              <a:t>, K., </a:t>
            </a:r>
            <a:r>
              <a:rPr lang="fr-FR" sz="900" dirty="0" err="1">
                <a:solidFill>
                  <a:srgbClr val="282828"/>
                </a:solidFill>
                <a:latin typeface="Arial" panose="020B0604020202020204" pitchFamily="34" charset="0"/>
                <a:cs typeface="Arial" panose="020B0604020202020204" pitchFamily="34" charset="0"/>
              </a:rPr>
              <a:t>Heiden</a:t>
            </a:r>
            <a:r>
              <a:rPr lang="fr-FR" sz="900" dirty="0">
                <a:solidFill>
                  <a:srgbClr val="282828"/>
                </a:solidFill>
                <a:latin typeface="Arial" panose="020B0604020202020204" pitchFamily="34" charset="0"/>
                <a:cs typeface="Arial" panose="020B0604020202020204" pitchFamily="34" charset="0"/>
              </a:rPr>
              <a:t>, U., &amp; van </a:t>
            </a:r>
            <a:r>
              <a:rPr lang="fr-FR" sz="900" dirty="0" err="1">
                <a:solidFill>
                  <a:srgbClr val="282828"/>
                </a:solidFill>
                <a:latin typeface="Arial" panose="020B0604020202020204" pitchFamily="34" charset="0"/>
                <a:cs typeface="Arial" panose="020B0604020202020204" pitchFamily="34" charset="0"/>
              </a:rPr>
              <a:t>Wesemael</a:t>
            </a:r>
            <a:r>
              <a:rPr lang="fr-FR" sz="900" dirty="0">
                <a:solidFill>
                  <a:srgbClr val="282828"/>
                </a:solidFill>
                <a:latin typeface="Arial" panose="020B0604020202020204" pitchFamily="34" charset="0"/>
                <a:cs typeface="Arial" panose="020B0604020202020204" pitchFamily="34" charset="0"/>
              </a:rPr>
              <a:t>, B. (2021). Sentinel-2 </a:t>
            </a:r>
            <a:r>
              <a:rPr lang="fr-FR" sz="900" dirty="0" err="1">
                <a:solidFill>
                  <a:srgbClr val="282828"/>
                </a:solidFill>
                <a:latin typeface="Arial" panose="020B0604020202020204" pitchFamily="34" charset="0"/>
                <a:cs typeface="Arial" panose="020B0604020202020204" pitchFamily="34" charset="0"/>
              </a:rPr>
              <a:t>Exposed</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Soil</a:t>
            </a:r>
            <a:r>
              <a:rPr lang="fr-FR" sz="900" dirty="0">
                <a:solidFill>
                  <a:srgbClr val="282828"/>
                </a:solidFill>
                <a:latin typeface="Arial" panose="020B0604020202020204" pitchFamily="34" charset="0"/>
                <a:cs typeface="Arial" panose="020B0604020202020204" pitchFamily="34" charset="0"/>
              </a:rPr>
              <a:t> Composite for </a:t>
            </a:r>
            <a:r>
              <a:rPr lang="fr-FR" sz="900" dirty="0" err="1">
                <a:solidFill>
                  <a:srgbClr val="282828"/>
                </a:solidFill>
                <a:latin typeface="Arial" panose="020B0604020202020204" pitchFamily="34" charset="0"/>
                <a:cs typeface="Arial" panose="020B0604020202020204" pitchFamily="34" charset="0"/>
              </a:rPr>
              <a:t>Soil</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Organic</a:t>
            </a:r>
            <a:r>
              <a:rPr lang="fr-FR" sz="900" dirty="0">
                <a:solidFill>
                  <a:srgbClr val="282828"/>
                </a:solidFill>
                <a:latin typeface="Arial" panose="020B0604020202020204" pitchFamily="34" charset="0"/>
                <a:cs typeface="Arial" panose="020B0604020202020204" pitchFamily="34" charset="0"/>
              </a:rPr>
              <a:t> Carbon </a:t>
            </a:r>
            <a:r>
              <a:rPr lang="fr-FR" sz="900" dirty="0" err="1">
                <a:solidFill>
                  <a:srgbClr val="282828"/>
                </a:solidFill>
                <a:latin typeface="Arial" panose="020B0604020202020204" pitchFamily="34" charset="0"/>
                <a:cs typeface="Arial" panose="020B0604020202020204" pitchFamily="34" charset="0"/>
              </a:rPr>
              <a:t>Prediction</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Remote</a:t>
            </a:r>
            <a:r>
              <a:rPr lang="fr-FR" sz="900" dirty="0">
                <a:solidFill>
                  <a:srgbClr val="282828"/>
                </a:solidFill>
                <a:latin typeface="Arial" panose="020B0604020202020204" pitchFamily="34" charset="0"/>
                <a:cs typeface="Arial" panose="020B0604020202020204" pitchFamily="34" charset="0"/>
              </a:rPr>
              <a:t> </a:t>
            </a:r>
            <a:r>
              <a:rPr lang="fr-FR" sz="900" dirty="0" err="1">
                <a:solidFill>
                  <a:srgbClr val="282828"/>
                </a:solidFill>
                <a:latin typeface="Arial" panose="020B0604020202020204" pitchFamily="34" charset="0"/>
                <a:cs typeface="Arial" panose="020B0604020202020204" pitchFamily="34" charset="0"/>
              </a:rPr>
              <a:t>Sensing</a:t>
            </a:r>
            <a:r>
              <a:rPr lang="fr-FR" sz="900" dirty="0">
                <a:solidFill>
                  <a:srgbClr val="282828"/>
                </a:solidFill>
                <a:latin typeface="Arial" panose="020B0604020202020204" pitchFamily="34" charset="0"/>
                <a:cs typeface="Arial" panose="020B0604020202020204" pitchFamily="34" charset="0"/>
              </a:rPr>
              <a:t>, 13(9), 1791. </a:t>
            </a:r>
          </a:p>
          <a:p>
            <a:pPr marL="228600" indent="-228600" algn="l">
              <a:spcBef>
                <a:spcPts val="200"/>
              </a:spcBef>
              <a:buFont typeface="+mj-lt"/>
              <a:buAutoNum type="arabicParenR"/>
            </a:pPr>
            <a:r>
              <a:rPr lang="en-US" sz="900" dirty="0">
                <a:solidFill>
                  <a:srgbClr val="282828"/>
                </a:solidFill>
                <a:latin typeface="Arial" panose="020B0604020202020204" pitchFamily="34" charset="0"/>
                <a:cs typeface="Arial" panose="020B0604020202020204" pitchFamily="34" charset="0"/>
              </a:rPr>
              <a:t>Pereira, P., </a:t>
            </a:r>
            <a:r>
              <a:rPr lang="en-US" sz="900" dirty="0" err="1">
                <a:solidFill>
                  <a:srgbClr val="282828"/>
                </a:solidFill>
                <a:latin typeface="Arial" panose="020B0604020202020204" pitchFamily="34" charset="0"/>
                <a:cs typeface="Arial" panose="020B0604020202020204" pitchFamily="34" charset="0"/>
              </a:rPr>
              <a:t>Brevik</a:t>
            </a:r>
            <a:r>
              <a:rPr lang="en-US" sz="900" dirty="0">
                <a:solidFill>
                  <a:srgbClr val="282828"/>
                </a:solidFill>
                <a:latin typeface="Arial" panose="020B0604020202020204" pitchFamily="34" charset="0"/>
                <a:cs typeface="Arial" panose="020B0604020202020204" pitchFamily="34" charset="0"/>
              </a:rPr>
              <a:t>, E. C., Muñoz-Rojas, M., Miller, B. A., </a:t>
            </a:r>
            <a:r>
              <a:rPr lang="en-US" sz="900" dirty="0" err="1">
                <a:solidFill>
                  <a:srgbClr val="282828"/>
                </a:solidFill>
                <a:latin typeface="Arial" panose="020B0604020202020204" pitchFamily="34" charset="0"/>
                <a:cs typeface="Arial" panose="020B0604020202020204" pitchFamily="34" charset="0"/>
              </a:rPr>
              <a:t>Smetanova</a:t>
            </a:r>
            <a:r>
              <a:rPr lang="en-US" sz="900" dirty="0">
                <a:solidFill>
                  <a:srgbClr val="282828"/>
                </a:solidFill>
                <a:latin typeface="Arial" panose="020B0604020202020204" pitchFamily="34" charset="0"/>
                <a:cs typeface="Arial" panose="020B0604020202020204" pitchFamily="34" charset="0"/>
              </a:rPr>
              <a:t>, A., </a:t>
            </a:r>
            <a:r>
              <a:rPr lang="en-US" sz="900" dirty="0" err="1">
                <a:solidFill>
                  <a:srgbClr val="282828"/>
                </a:solidFill>
                <a:latin typeface="Arial" panose="020B0604020202020204" pitchFamily="34" charset="0"/>
                <a:cs typeface="Arial" panose="020B0604020202020204" pitchFamily="34" charset="0"/>
              </a:rPr>
              <a:t>Depellegrin</a:t>
            </a:r>
            <a:r>
              <a:rPr lang="en-US" sz="900" dirty="0">
                <a:solidFill>
                  <a:srgbClr val="282828"/>
                </a:solidFill>
                <a:latin typeface="Arial" panose="020B0604020202020204" pitchFamily="34" charset="0"/>
                <a:cs typeface="Arial" panose="020B0604020202020204" pitchFamily="34" charset="0"/>
              </a:rPr>
              <a:t>, D., </a:t>
            </a:r>
            <a:r>
              <a:rPr lang="en-US" sz="900" dirty="0" err="1">
                <a:solidFill>
                  <a:srgbClr val="282828"/>
                </a:solidFill>
                <a:latin typeface="Arial" panose="020B0604020202020204" pitchFamily="34" charset="0"/>
                <a:cs typeface="Arial" panose="020B0604020202020204" pitchFamily="34" charset="0"/>
              </a:rPr>
              <a:t>Misiune</a:t>
            </a:r>
            <a:r>
              <a:rPr lang="en-US" sz="900" dirty="0">
                <a:solidFill>
                  <a:srgbClr val="282828"/>
                </a:solidFill>
                <a:latin typeface="Arial" panose="020B0604020202020204" pitchFamily="34" charset="0"/>
                <a:cs typeface="Arial" panose="020B0604020202020204" pitchFamily="34" charset="0"/>
              </a:rPr>
              <a:t>, I., Novara, A., &amp; </a:t>
            </a:r>
            <a:r>
              <a:rPr lang="en-US" sz="900" dirty="0" err="1">
                <a:solidFill>
                  <a:srgbClr val="282828"/>
                </a:solidFill>
                <a:latin typeface="Arial" panose="020B0604020202020204" pitchFamily="34" charset="0"/>
                <a:cs typeface="Arial" panose="020B0604020202020204" pitchFamily="34" charset="0"/>
              </a:rPr>
              <a:t>Cerdà</a:t>
            </a:r>
            <a:r>
              <a:rPr lang="en-US" sz="900" dirty="0">
                <a:solidFill>
                  <a:srgbClr val="282828"/>
                </a:solidFill>
                <a:latin typeface="Arial" panose="020B0604020202020204" pitchFamily="34" charset="0"/>
                <a:cs typeface="Arial" panose="020B0604020202020204" pitchFamily="34" charset="0"/>
              </a:rPr>
              <a:t>, A. (2017). Soil Mapping and Processes Modeling for Sustainable Land Management. Soil Mapping and Process Modeling for Sustainable Land Use Management, 29–60. </a:t>
            </a:r>
          </a:p>
          <a:p>
            <a:pPr marL="228600" indent="-228600" algn="l">
              <a:spcBef>
                <a:spcPts val="200"/>
              </a:spcBef>
              <a:buFont typeface="+mj-lt"/>
              <a:buAutoNum type="arabicParenR"/>
            </a:pPr>
            <a:r>
              <a:rPr lang="en-US" sz="900" dirty="0">
                <a:solidFill>
                  <a:srgbClr val="282828"/>
                </a:solidFill>
                <a:latin typeface="Arial" panose="020B0604020202020204" pitchFamily="34" charset="0"/>
                <a:cs typeface="Arial" panose="020B0604020202020204" pitchFamily="34" charset="0"/>
              </a:rPr>
              <a:t>National Crime Records Bureau, 2021</a:t>
            </a:r>
          </a:p>
          <a:p>
            <a:pPr marL="228600" indent="-228600" algn="l">
              <a:spcBef>
                <a:spcPts val="200"/>
              </a:spcBef>
              <a:buFont typeface="+mj-lt"/>
              <a:buAutoNum type="arabicParenR"/>
            </a:pPr>
            <a:r>
              <a:rPr lang="en-US" sz="900" dirty="0">
                <a:solidFill>
                  <a:srgbClr val="282828"/>
                </a:solidFill>
                <a:latin typeface="Arial" panose="020B0604020202020204" pitchFamily="34" charset="0"/>
                <a:cs typeface="Arial" panose="020B0604020202020204" pitchFamily="34" charset="0"/>
              </a:rPr>
              <a:t>Marris, E. (2022). A call for governments to save soil. Nature, 601(7894), 503–504. </a:t>
            </a:r>
          </a:p>
          <a:p>
            <a:pPr marL="228600" indent="-228600" algn="l">
              <a:spcBef>
                <a:spcPts val="200"/>
              </a:spcBef>
              <a:buFont typeface="+mj-lt"/>
              <a:buAutoNum type="arabicParenR"/>
            </a:pPr>
            <a:r>
              <a:rPr lang="en-US" sz="900" dirty="0">
                <a:solidFill>
                  <a:srgbClr val="282828"/>
                </a:solidFill>
                <a:latin typeface="Arial" panose="020B0604020202020204" pitchFamily="34" charset="0"/>
                <a:cs typeface="Arial" panose="020B0604020202020204" pitchFamily="34" charset="0"/>
              </a:rPr>
              <a:t>Sharma, V., Chauhan, R., &amp; Kumar, R. (2021). Spectral characteristics of organic soil matter: A comprehensive review. Microchemical Journal, 171, 106836. </a:t>
            </a:r>
            <a:endParaRPr lang="fr-FR" sz="900" dirty="0">
              <a:solidFill>
                <a:srgbClr val="28282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645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AA1928-C4EF-968F-6B39-12BAE41B23AA}"/>
              </a:ext>
            </a:extLst>
          </p:cNvPr>
          <p:cNvPicPr>
            <a:picLocks noChangeAspect="1"/>
          </p:cNvPicPr>
          <p:nvPr/>
        </p:nvPicPr>
        <p:blipFill>
          <a:blip r:embed="rId3"/>
          <a:stretch>
            <a:fillRect/>
          </a:stretch>
        </p:blipFill>
        <p:spPr>
          <a:xfrm>
            <a:off x="5631573" y="4528542"/>
            <a:ext cx="3099854" cy="2054960"/>
          </a:xfrm>
          <a:prstGeom prst="rect">
            <a:avLst/>
          </a:prstGeom>
        </p:spPr>
      </p:pic>
      <p:sp>
        <p:nvSpPr>
          <p:cNvPr id="48" name="사각형: 둥근 모서리 47">
            <a:extLst>
              <a:ext uri="{FF2B5EF4-FFF2-40B4-BE49-F238E27FC236}">
                <a16:creationId xmlns:a16="http://schemas.microsoft.com/office/drawing/2014/main" id="{B24EFD90-0ED1-A4AC-C586-68F4A88123B0}"/>
              </a:ext>
            </a:extLst>
          </p:cNvPr>
          <p:cNvSpPr/>
          <p:nvPr/>
        </p:nvSpPr>
        <p:spPr>
          <a:xfrm>
            <a:off x="158220" y="4521536"/>
            <a:ext cx="4997158"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47" name="사각형: 둥근 모서리 46">
            <a:extLst>
              <a:ext uri="{FF2B5EF4-FFF2-40B4-BE49-F238E27FC236}">
                <a16:creationId xmlns:a16="http://schemas.microsoft.com/office/drawing/2014/main" id="{D3DF5F9E-7B62-1433-6852-03AF996F27A0}"/>
              </a:ext>
            </a:extLst>
          </p:cNvPr>
          <p:cNvSpPr/>
          <p:nvPr/>
        </p:nvSpPr>
        <p:spPr>
          <a:xfrm>
            <a:off x="158220" y="951198"/>
            <a:ext cx="8585351"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3" name="TextBox 61">
            <a:extLst>
              <a:ext uri="{FF2B5EF4-FFF2-40B4-BE49-F238E27FC236}">
                <a16:creationId xmlns:a16="http://schemas.microsoft.com/office/drawing/2014/main" id="{EBC4AC46-3CAA-42F5-A3CE-47459DABFD93}"/>
              </a:ext>
            </a:extLst>
          </p:cNvPr>
          <p:cNvSpPr txBox="1"/>
          <p:nvPr/>
        </p:nvSpPr>
        <p:spPr>
          <a:xfrm>
            <a:off x="1122219" y="164789"/>
            <a:ext cx="5496868"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Introduction</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8" name="TextBox 7">
            <a:extLst>
              <a:ext uri="{FF2B5EF4-FFF2-40B4-BE49-F238E27FC236}">
                <a16:creationId xmlns:a16="http://schemas.microsoft.com/office/drawing/2014/main" id="{A0A46352-0BB8-3873-9D00-53390A9567D7}"/>
              </a:ext>
            </a:extLst>
          </p:cNvPr>
          <p:cNvSpPr txBox="1"/>
          <p:nvPr/>
        </p:nvSpPr>
        <p:spPr>
          <a:xfrm>
            <a:off x="223537" y="4523304"/>
            <a:ext cx="4731018" cy="369332"/>
          </a:xfrm>
          <a:prstGeom prst="rect">
            <a:avLst/>
          </a:prstGeom>
          <a:noFill/>
        </p:spPr>
        <p:txBody>
          <a:bodyPr wrap="square">
            <a:spAutoFit/>
          </a:bodyPr>
          <a:lstStyle/>
          <a:p>
            <a:r>
              <a:rPr lang="en-US" altLang="ko-KR" b="1" u="sng" dirty="0">
                <a:ln>
                  <a:solidFill>
                    <a:schemeClr val="accent1">
                      <a:alpha val="0"/>
                    </a:schemeClr>
                  </a:solidFill>
                </a:ln>
                <a:effectLst>
                  <a:outerShdw blurRad="38100" dist="38100" dir="2700000" algn="tl">
                    <a:srgbClr val="000000">
                      <a:alpha val="43137"/>
                    </a:srgbClr>
                  </a:outerShdw>
                </a:effectLst>
                <a:latin typeface="Tahoma" panose="020B0604030504040204" pitchFamily="34" charset="0"/>
                <a:ea typeface="KoPubWorld돋움체_Pro Bold" panose="00000800000000000000" pitchFamily="50" charset="-127"/>
                <a:cs typeface="Tahoma" panose="020B0604030504040204" pitchFamily="34" charset="0"/>
                <a:sym typeface="Wingdings" panose="05000000000000000000" pitchFamily="2" charset="2"/>
              </a:rPr>
              <a:t>Soil Organic Carbon(</a:t>
            </a:r>
            <a:r>
              <a:rPr lang="en-US" altLang="ko-KR" b="1" u="sng">
                <a:ln>
                  <a:solidFill>
                    <a:schemeClr val="accent1">
                      <a:alpha val="0"/>
                    </a:schemeClr>
                  </a:solidFill>
                </a:ln>
                <a:effectLst>
                  <a:outerShdw blurRad="38100" dist="38100" dir="2700000" algn="tl">
                    <a:srgbClr val="000000">
                      <a:alpha val="43137"/>
                    </a:srgbClr>
                  </a:outerShdw>
                </a:effectLst>
                <a:latin typeface="Tahoma" panose="020B0604030504040204" pitchFamily="34" charset="0"/>
                <a:ea typeface="KoPubWorld돋움체_Pro Bold" panose="00000800000000000000" pitchFamily="50" charset="-127"/>
                <a:cs typeface="Tahoma" panose="020B0604030504040204" pitchFamily="34" charset="0"/>
                <a:sym typeface="Wingdings" panose="05000000000000000000" pitchFamily="2" charset="2"/>
              </a:rPr>
              <a:t>SOC) </a:t>
            </a:r>
            <a:r>
              <a:rPr lang="en-US" altLang="ko-KR" b="1">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sym typeface="Wingdings" panose="05000000000000000000" pitchFamily="2" charset="2"/>
              </a:rPr>
              <a:t>= </a:t>
            </a:r>
            <a:r>
              <a:rPr lang="en-US" altLang="ko-KR" b="1">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Soil </a:t>
            </a:r>
            <a:r>
              <a:rPr lang="en-US" altLang="ko-KR"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Health</a:t>
            </a:r>
          </a:p>
        </p:txBody>
      </p:sp>
      <p:sp>
        <p:nvSpPr>
          <p:cNvPr id="18" name="TextBox 17">
            <a:extLst>
              <a:ext uri="{FF2B5EF4-FFF2-40B4-BE49-F238E27FC236}">
                <a16:creationId xmlns:a16="http://schemas.microsoft.com/office/drawing/2014/main" id="{C4DF2859-0A9A-F1A4-3629-6D5499EEC1A7}"/>
              </a:ext>
            </a:extLst>
          </p:cNvPr>
          <p:cNvSpPr txBox="1"/>
          <p:nvPr/>
        </p:nvSpPr>
        <p:spPr>
          <a:xfrm>
            <a:off x="3839758" y="1720448"/>
            <a:ext cx="4893523" cy="338554"/>
          </a:xfrm>
          <a:prstGeom prst="rect">
            <a:avLst/>
          </a:prstGeom>
          <a:noFill/>
        </p:spPr>
        <p:txBody>
          <a:bodyPr wrap="square">
            <a:spAutoFit/>
          </a:bodyPr>
          <a:lstStyle/>
          <a:p>
            <a:pPr algn="ct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95% of the food we eat comes from topsoil</a:t>
            </a:r>
            <a:endParaRPr lang="en-US" sz="16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16C04A0-5064-DA37-D12E-ACDA6E9529BA}"/>
              </a:ext>
            </a:extLst>
          </p:cNvPr>
          <p:cNvSpPr txBox="1"/>
          <p:nvPr/>
        </p:nvSpPr>
        <p:spPr>
          <a:xfrm>
            <a:off x="7533615" y="2152241"/>
            <a:ext cx="1199665" cy="215444"/>
          </a:xfrm>
          <a:prstGeom prst="rect">
            <a:avLst/>
          </a:prstGeom>
          <a:noFill/>
        </p:spPr>
        <p:txBody>
          <a:bodyPr wrap="square" rtlCol="0">
            <a:spAutoFit/>
          </a:bodyPr>
          <a:lstStyle/>
          <a:p>
            <a:pPr algn="r"/>
            <a:r>
              <a:rPr lang="en-US" sz="800" i="1" dirty="0">
                <a:latin typeface="Arial" panose="020B0604020202020204" pitchFamily="34" charset="0"/>
                <a:cs typeface="Arial" panose="020B0604020202020204" pitchFamily="34" charset="0"/>
              </a:rPr>
              <a:t>[1] UNFAO, 2019</a:t>
            </a:r>
          </a:p>
        </p:txBody>
      </p:sp>
      <p:sp>
        <p:nvSpPr>
          <p:cNvPr id="17" name="TextBox 16">
            <a:extLst>
              <a:ext uri="{FF2B5EF4-FFF2-40B4-BE49-F238E27FC236}">
                <a16:creationId xmlns:a16="http://schemas.microsoft.com/office/drawing/2014/main" id="{FA3082E7-3BB1-A766-4B66-2C57D4192AF5}"/>
              </a:ext>
            </a:extLst>
          </p:cNvPr>
          <p:cNvSpPr txBox="1"/>
          <p:nvPr/>
        </p:nvSpPr>
        <p:spPr>
          <a:xfrm>
            <a:off x="7391178" y="3826385"/>
            <a:ext cx="1340249" cy="215444"/>
          </a:xfrm>
          <a:prstGeom prst="rect">
            <a:avLst/>
          </a:prstGeom>
          <a:noFill/>
        </p:spPr>
        <p:txBody>
          <a:bodyPr wrap="square">
            <a:spAutoFit/>
          </a:bodyPr>
          <a:lstStyle/>
          <a:p>
            <a:pPr algn="r"/>
            <a:r>
              <a:rPr lang="en-US" sz="800" b="0" i="1">
                <a:solidFill>
                  <a:srgbClr val="282828"/>
                </a:solidFill>
                <a:effectLst/>
                <a:latin typeface="Arial" panose="020B0604020202020204" pitchFamily="34" charset="0"/>
                <a:cs typeface="Arial" panose="020B0604020202020204" pitchFamily="34" charset="0"/>
              </a:rPr>
              <a:t>[3] </a:t>
            </a:r>
            <a:r>
              <a:rPr lang="en-US" sz="800" b="0" i="1" dirty="0">
                <a:solidFill>
                  <a:srgbClr val="282828"/>
                </a:solidFill>
                <a:effectLst/>
                <a:latin typeface="Arial" panose="020B0604020202020204" pitchFamily="34" charset="0"/>
                <a:cs typeface="Arial" panose="020B0604020202020204" pitchFamily="34" charset="0"/>
              </a:rPr>
              <a:t>Plant Sci</a:t>
            </a:r>
            <a:r>
              <a:rPr lang="en-US" sz="800" i="1" dirty="0">
                <a:solidFill>
                  <a:srgbClr val="282828"/>
                </a:solidFill>
                <a:latin typeface="Arial" panose="020B0604020202020204" pitchFamily="34" charset="0"/>
                <a:cs typeface="Arial" panose="020B0604020202020204" pitchFamily="34" charset="0"/>
              </a:rPr>
              <a:t>, </a:t>
            </a:r>
            <a:r>
              <a:rPr lang="en-US" sz="800" b="0" i="1" dirty="0">
                <a:solidFill>
                  <a:srgbClr val="282828"/>
                </a:solidFill>
                <a:effectLst/>
                <a:latin typeface="Arial" panose="020B0604020202020204" pitchFamily="34" charset="0"/>
                <a:cs typeface="Arial" panose="020B0604020202020204" pitchFamily="34" charset="0"/>
              </a:rPr>
              <a:t>2017</a:t>
            </a:r>
            <a:endParaRPr lang="en-US" sz="800" i="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9B439601-0622-0FEA-900C-9D984BBCB743}"/>
              </a:ext>
            </a:extLst>
          </p:cNvPr>
          <p:cNvSpPr txBox="1"/>
          <p:nvPr/>
        </p:nvSpPr>
        <p:spPr>
          <a:xfrm>
            <a:off x="7181895" y="2980215"/>
            <a:ext cx="1549532" cy="215444"/>
          </a:xfrm>
          <a:prstGeom prst="rect">
            <a:avLst/>
          </a:prstGeom>
          <a:noFill/>
        </p:spPr>
        <p:txBody>
          <a:bodyPr wrap="square">
            <a:spAutoFit/>
          </a:bodyPr>
          <a:lstStyle/>
          <a:p>
            <a:pPr algn="r"/>
            <a:r>
              <a:rPr lang="en-US" sz="800" i="1">
                <a:solidFill>
                  <a:srgbClr val="282828"/>
                </a:solidFill>
                <a:latin typeface="Arial" panose="020B0604020202020204" pitchFamily="34" charset="0"/>
                <a:cs typeface="Arial" panose="020B0604020202020204" pitchFamily="34" charset="0"/>
              </a:rPr>
              <a:t>[2] </a:t>
            </a:r>
            <a:r>
              <a:rPr lang="en-US" sz="800" i="1" dirty="0">
                <a:solidFill>
                  <a:srgbClr val="282828"/>
                </a:solidFill>
                <a:latin typeface="Arial" panose="020B0604020202020204" pitchFamily="34" charset="0"/>
                <a:cs typeface="Arial" panose="020B0604020202020204" pitchFamily="34" charset="0"/>
              </a:rPr>
              <a:t>Global Change Bio, 1997</a:t>
            </a:r>
          </a:p>
        </p:txBody>
      </p:sp>
      <p:pic>
        <p:nvPicPr>
          <p:cNvPr id="1037" name="Picture 1036">
            <a:extLst>
              <a:ext uri="{FF2B5EF4-FFF2-40B4-BE49-F238E27FC236}">
                <a16:creationId xmlns:a16="http://schemas.microsoft.com/office/drawing/2014/main" id="{A0957E2F-EDBF-1F04-1773-12CB5F76A254}"/>
              </a:ext>
            </a:extLst>
          </p:cNvPr>
          <p:cNvPicPr>
            <a:picLocks noChangeAspect="1"/>
          </p:cNvPicPr>
          <p:nvPr/>
        </p:nvPicPr>
        <p:blipFill>
          <a:blip r:embed="rId4"/>
          <a:stretch>
            <a:fillRect/>
          </a:stretch>
        </p:blipFill>
        <p:spPr>
          <a:xfrm>
            <a:off x="341106" y="5092480"/>
            <a:ext cx="2802085" cy="1600731"/>
          </a:xfrm>
          <a:prstGeom prst="rect">
            <a:avLst/>
          </a:prstGeom>
        </p:spPr>
      </p:pic>
      <p:sp>
        <p:nvSpPr>
          <p:cNvPr id="1044" name="TextBox 1043">
            <a:extLst>
              <a:ext uri="{FF2B5EF4-FFF2-40B4-BE49-F238E27FC236}">
                <a16:creationId xmlns:a16="http://schemas.microsoft.com/office/drawing/2014/main" id="{08F86253-4AED-F174-5C3E-DF37F4C46F7D}"/>
              </a:ext>
            </a:extLst>
          </p:cNvPr>
          <p:cNvSpPr txBox="1"/>
          <p:nvPr/>
        </p:nvSpPr>
        <p:spPr>
          <a:xfrm>
            <a:off x="517684" y="5883702"/>
            <a:ext cx="1290581" cy="323165"/>
          </a:xfrm>
          <a:prstGeom prst="rect">
            <a:avLst/>
          </a:prstGeom>
          <a:noFill/>
        </p:spPr>
        <p:txBody>
          <a:bodyPr wrap="square">
            <a:spAutoFit/>
          </a:bodyPr>
          <a:lstStyle/>
          <a:p>
            <a:r>
              <a:rPr lang="en-US" altLang="ko-KR" sz="1500" b="1" dirty="0">
                <a:ln>
                  <a:solidFill>
                    <a:schemeClr val="accent1">
                      <a:alpha val="0"/>
                    </a:schemeClr>
                  </a:solidFill>
                </a:ln>
                <a:solidFill>
                  <a:srgbClr val="FF0000"/>
                </a:solidFill>
                <a:effectLst>
                  <a:outerShdw blurRad="38100" dist="38100" dir="2700000" algn="tl">
                    <a:srgbClr val="000000">
                      <a:alpha val="43137"/>
                    </a:srgbClr>
                  </a:outerShdw>
                </a:effectLst>
                <a:latin typeface="Tahoma" panose="020B0604030504040204" pitchFamily="34" charset="0"/>
                <a:ea typeface="KoPubWorld돋움체_Pro Bold" panose="00000800000000000000" pitchFamily="50" charset="-127"/>
                <a:cs typeface="Tahoma" panose="020B0604030504040204" pitchFamily="34" charset="0"/>
              </a:rPr>
              <a:t>High SOC</a:t>
            </a:r>
            <a:endParaRPr lang="en-US" sz="1500" dirty="0">
              <a:solidFill>
                <a:srgbClr val="FF0000"/>
              </a:solidFill>
              <a:effectLst>
                <a:outerShdw blurRad="38100" dist="38100" dir="2700000" algn="tl">
                  <a:srgbClr val="000000">
                    <a:alpha val="43137"/>
                  </a:srgbClr>
                </a:outerShdw>
              </a:effectLst>
            </a:endParaRPr>
          </a:p>
        </p:txBody>
      </p:sp>
      <p:sp>
        <p:nvSpPr>
          <p:cNvPr id="1049" name="TextBox 1048">
            <a:extLst>
              <a:ext uri="{FF2B5EF4-FFF2-40B4-BE49-F238E27FC236}">
                <a16:creationId xmlns:a16="http://schemas.microsoft.com/office/drawing/2014/main" id="{398A3F23-A42C-0736-0711-C3E0F73DE8E2}"/>
              </a:ext>
            </a:extLst>
          </p:cNvPr>
          <p:cNvSpPr txBox="1"/>
          <p:nvPr/>
        </p:nvSpPr>
        <p:spPr>
          <a:xfrm>
            <a:off x="1883887" y="5883702"/>
            <a:ext cx="1287942" cy="323165"/>
          </a:xfrm>
          <a:prstGeom prst="rect">
            <a:avLst/>
          </a:prstGeom>
          <a:noFill/>
        </p:spPr>
        <p:txBody>
          <a:bodyPr wrap="square">
            <a:spAutoFit/>
          </a:bodyPr>
          <a:lstStyle/>
          <a:p>
            <a:r>
              <a:rPr lang="en-US" altLang="ko-KR" sz="1500" b="1" dirty="0">
                <a:ln>
                  <a:solidFill>
                    <a:schemeClr val="accent1">
                      <a:alpha val="0"/>
                    </a:schemeClr>
                  </a:solidFill>
                </a:ln>
                <a:solidFill>
                  <a:srgbClr val="FF0000"/>
                </a:solidFill>
                <a:effectLst>
                  <a:outerShdw blurRad="38100" dist="38100" dir="2700000" algn="tl">
                    <a:srgbClr val="000000">
                      <a:alpha val="43137"/>
                    </a:srgbClr>
                  </a:outerShdw>
                </a:effectLst>
                <a:latin typeface="Tahoma" panose="020B0604030504040204" pitchFamily="34" charset="0"/>
                <a:ea typeface="KoPubWorld돋움체_Pro Bold" panose="00000800000000000000" pitchFamily="50" charset="-127"/>
                <a:cs typeface="Tahoma" panose="020B0604030504040204" pitchFamily="34" charset="0"/>
              </a:rPr>
              <a:t>Low SOC</a:t>
            </a:r>
            <a:endParaRPr lang="en-US" sz="1500" dirty="0">
              <a:solidFill>
                <a:srgbClr val="FF0000"/>
              </a:solidFill>
              <a:effectLst>
                <a:outerShdw blurRad="38100" dist="38100" dir="2700000" algn="tl">
                  <a:srgbClr val="000000">
                    <a:alpha val="43137"/>
                  </a:srgbClr>
                </a:outerShdw>
              </a:effectLst>
            </a:endParaRPr>
          </a:p>
        </p:txBody>
      </p:sp>
      <p:sp>
        <p:nvSpPr>
          <p:cNvPr id="1050" name="TextBox 1049">
            <a:extLst>
              <a:ext uri="{FF2B5EF4-FFF2-40B4-BE49-F238E27FC236}">
                <a16:creationId xmlns:a16="http://schemas.microsoft.com/office/drawing/2014/main" id="{CE4A426C-DE28-BC68-BE26-CB5BF9927834}"/>
              </a:ext>
            </a:extLst>
          </p:cNvPr>
          <p:cNvSpPr txBox="1"/>
          <p:nvPr/>
        </p:nvSpPr>
        <p:spPr>
          <a:xfrm>
            <a:off x="3143191" y="5009583"/>
            <a:ext cx="2765496" cy="1815882"/>
          </a:xfrm>
          <a:prstGeom prst="rect">
            <a:avLst/>
          </a:prstGeom>
          <a:noFill/>
        </p:spPr>
        <p:txBody>
          <a:bodyPr wrap="square">
            <a:spAutoFit/>
          </a:bodyPr>
          <a:lstStyle/>
          <a:p>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SOC improves</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Soil structure</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Biodiversity</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Nutrient cycling</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Water retention</a:t>
            </a:r>
          </a:p>
          <a:p>
            <a:pPr marL="285750" indent="-285750">
              <a:buFont typeface="Wingdings" panose="05000000000000000000" pitchFamily="2" charset="2"/>
              <a:buChar char="Ø"/>
            </a:pPr>
            <a:r>
              <a:rPr lang="en-US" sz="1400" b="1" dirty="0">
                <a:latin typeface="Arial" panose="020B0604020202020204" pitchFamily="34" charset="0"/>
                <a:cs typeface="Arial" panose="020B0604020202020204" pitchFamily="34" charset="0"/>
              </a:rPr>
              <a:t>Pollutant filtration</a:t>
            </a:r>
          </a:p>
          <a:p>
            <a:pPr marL="285750" indent="-285750">
              <a:buFont typeface="Wingdings" panose="05000000000000000000" pitchFamily="2" charset="2"/>
              <a:buChar char="Ø"/>
            </a:pPr>
            <a:r>
              <a:rPr lang="en-US" sz="1400" b="1" u="sng" dirty="0">
                <a:solidFill>
                  <a:srgbClr val="0000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Crop productivity</a:t>
            </a:r>
          </a:p>
          <a:p>
            <a:pPr marL="285750" indent="-285750">
              <a:buFont typeface="Wingdings" panose="05000000000000000000" pitchFamily="2" charset="2"/>
              <a:buChar char="Ø"/>
            </a:pPr>
            <a:endParaRPr lang="en-US" sz="1400" b="1" dirty="0">
              <a:latin typeface="Arial" panose="020B0604020202020204" pitchFamily="34" charset="0"/>
              <a:cs typeface="Arial" panose="020B0604020202020204" pitchFamily="34" charset="0"/>
            </a:endParaRPr>
          </a:p>
        </p:txBody>
      </p:sp>
      <p:sp>
        <p:nvSpPr>
          <p:cNvPr id="16" name="부분 원형 15">
            <a:extLst>
              <a:ext uri="{FF2B5EF4-FFF2-40B4-BE49-F238E27FC236}">
                <a16:creationId xmlns:a16="http://schemas.microsoft.com/office/drawing/2014/main" id="{091FAAAC-D572-6D81-2877-32494FC283CB}"/>
              </a:ext>
            </a:extLst>
          </p:cNvPr>
          <p:cNvSpPr/>
          <p:nvPr/>
        </p:nvSpPr>
        <p:spPr>
          <a:xfrm>
            <a:off x="646254" y="1434497"/>
            <a:ext cx="2915034" cy="2887195"/>
          </a:xfrm>
          <a:prstGeom prst="pie">
            <a:avLst>
              <a:gd name="adj1" fmla="val 4140958"/>
              <a:gd name="adj2" fmla="val 12907458"/>
            </a:avLst>
          </a:prstGeom>
          <a:blipFill dpi="0" rotWithShape="1">
            <a:blip r:embed="rId5"/>
            <a:srcRect/>
            <a:tile tx="-107950" ty="0" sx="25000" sy="37000" flip="y" algn="ctr"/>
          </a:blipFill>
          <a:ln w="28575">
            <a:solidFill>
              <a:srgbClr val="01358B"/>
            </a:solid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19" name="부분 원형 18">
            <a:extLst>
              <a:ext uri="{FF2B5EF4-FFF2-40B4-BE49-F238E27FC236}">
                <a16:creationId xmlns:a16="http://schemas.microsoft.com/office/drawing/2014/main" id="{C35FAA10-44FA-F97C-3825-253F0A4547FB}"/>
              </a:ext>
            </a:extLst>
          </p:cNvPr>
          <p:cNvSpPr/>
          <p:nvPr/>
        </p:nvSpPr>
        <p:spPr>
          <a:xfrm>
            <a:off x="646254" y="1434497"/>
            <a:ext cx="2915034" cy="2887195"/>
          </a:xfrm>
          <a:prstGeom prst="pie">
            <a:avLst>
              <a:gd name="adj1" fmla="val 19951602"/>
              <a:gd name="adj2" fmla="val 5406999"/>
            </a:avLst>
          </a:prstGeom>
          <a:blipFill dpi="0" rotWithShape="1">
            <a:blip r:embed="rId6"/>
            <a:srcRect/>
            <a:tile tx="-101600" ty="400050" sx="18000" sy="24000" flip="y" algn="tl"/>
          </a:blipFill>
          <a:ln w="38100">
            <a:solidFill>
              <a:srgbClr val="01358B"/>
            </a:solid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6" name="부분 원형 5">
            <a:extLst>
              <a:ext uri="{FF2B5EF4-FFF2-40B4-BE49-F238E27FC236}">
                <a16:creationId xmlns:a16="http://schemas.microsoft.com/office/drawing/2014/main" id="{A5176174-AECC-96DA-9450-D079E26104E3}"/>
              </a:ext>
            </a:extLst>
          </p:cNvPr>
          <p:cNvSpPr/>
          <p:nvPr/>
        </p:nvSpPr>
        <p:spPr>
          <a:xfrm>
            <a:off x="647700" y="1434497"/>
            <a:ext cx="2915034" cy="2887195"/>
          </a:xfrm>
          <a:prstGeom prst="pie">
            <a:avLst>
              <a:gd name="adj1" fmla="val 11962475"/>
              <a:gd name="adj2" fmla="val 20467729"/>
            </a:avLst>
          </a:prstGeom>
          <a:blipFill dpi="0" rotWithShape="1">
            <a:blip r:embed="rId7">
              <a:extLst>
                <a:ext uri="{BEBA8EAE-BF5A-486C-A8C5-ECC9F3942E4B}">
                  <a14:imgProps xmlns:a14="http://schemas.microsoft.com/office/drawing/2010/main">
                    <a14:imgLayer r:embed="rId8">
                      <a14:imgEffect>
                        <a14:brightnessContrast contrast="-3000"/>
                      </a14:imgEffect>
                    </a14:imgLayer>
                  </a14:imgProps>
                </a:ext>
                <a:ext uri="{28A0092B-C50C-407E-A947-70E740481C1C}">
                  <a14:useLocalDpi xmlns:a14="http://schemas.microsoft.com/office/drawing/2010/main" val="0"/>
                </a:ext>
              </a:extLst>
            </a:blip>
            <a:srcRect/>
            <a:tile tx="-393700" ty="0" sx="85000" sy="81000" flip="none" algn="ctr"/>
          </a:blipFill>
          <a:ln w="34925">
            <a:solidFill>
              <a:srgbClr val="01358B"/>
            </a:solid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22" name="직사각형 21">
            <a:extLst>
              <a:ext uri="{FF2B5EF4-FFF2-40B4-BE49-F238E27FC236}">
                <a16:creationId xmlns:a16="http://schemas.microsoft.com/office/drawing/2014/main" id="{2B03C033-2A20-A450-55BE-DF83EE381AF4}"/>
              </a:ext>
            </a:extLst>
          </p:cNvPr>
          <p:cNvSpPr/>
          <p:nvPr/>
        </p:nvSpPr>
        <p:spPr>
          <a:xfrm>
            <a:off x="223537" y="960210"/>
            <a:ext cx="3169457" cy="369332"/>
          </a:xfrm>
          <a:prstGeom prst="rect">
            <a:avLst/>
          </a:prstGeom>
        </p:spPr>
        <p:txBody>
          <a:bodyPr wrap="square">
            <a:spAutoFit/>
          </a:bodyPr>
          <a:lstStyle/>
          <a:p>
            <a:r>
              <a:rPr lang="en-US" altLang="ko-KR"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Importance of Soil Health</a:t>
            </a:r>
            <a:endParaRPr lang="ko-KR" altLang="en-US"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24" name="설명선: 굽은 이중선(테두리 및 강조선) 23">
            <a:extLst>
              <a:ext uri="{FF2B5EF4-FFF2-40B4-BE49-F238E27FC236}">
                <a16:creationId xmlns:a16="http://schemas.microsoft.com/office/drawing/2014/main" id="{B01FBD3B-1DD3-A717-17C5-D448587B483B}"/>
              </a:ext>
            </a:extLst>
          </p:cNvPr>
          <p:cNvSpPr/>
          <p:nvPr/>
        </p:nvSpPr>
        <p:spPr>
          <a:xfrm>
            <a:off x="3990975" y="1666587"/>
            <a:ext cx="4742306" cy="446276"/>
          </a:xfrm>
          <a:prstGeom prst="accentBorderCallout3">
            <a:avLst>
              <a:gd name="adj1" fmla="val 31387"/>
              <a:gd name="adj2" fmla="val -2081"/>
              <a:gd name="adj3" fmla="val 31387"/>
              <a:gd name="adj4" fmla="val -9068"/>
              <a:gd name="adj5" fmla="val 33838"/>
              <a:gd name="adj6" fmla="val -14158"/>
              <a:gd name="adj7" fmla="val 54778"/>
              <a:gd name="adj8" fmla="val -16652"/>
            </a:avLst>
          </a:prstGeom>
          <a:noFill/>
          <a:ln w="34925">
            <a:solidFill>
              <a:srgbClr val="01358B"/>
            </a:solid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4E3BB6D-C76F-5D98-47CB-B0D33E89A8A5}"/>
              </a:ext>
            </a:extLst>
          </p:cNvPr>
          <p:cNvSpPr txBox="1"/>
          <p:nvPr/>
        </p:nvSpPr>
        <p:spPr>
          <a:xfrm>
            <a:off x="3915365" y="3421886"/>
            <a:ext cx="4893523" cy="338554"/>
          </a:xfrm>
          <a:prstGeom prst="rect">
            <a:avLst/>
          </a:prstGeom>
          <a:noFill/>
        </p:spPr>
        <p:txBody>
          <a:bodyPr wrap="square">
            <a:spAutoFit/>
          </a:bodyPr>
          <a:lstStyle/>
          <a:p>
            <a:pPr algn="ct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Microbe biodiversity in soil helps crop growth</a:t>
            </a:r>
            <a:endParaRPr lang="en-US" altLang="ko-KR" sz="1600" dirty="0">
              <a:latin typeface="Arial" panose="020B0604020202020204" pitchFamily="34" charset="0"/>
              <a:cs typeface="Arial" panose="020B0604020202020204" pitchFamily="34" charset="0"/>
            </a:endParaRPr>
          </a:p>
        </p:txBody>
      </p:sp>
      <p:sp>
        <p:nvSpPr>
          <p:cNvPr id="27" name="설명선: 굽은 이중선(테두리 및 강조선) 26">
            <a:extLst>
              <a:ext uri="{FF2B5EF4-FFF2-40B4-BE49-F238E27FC236}">
                <a16:creationId xmlns:a16="http://schemas.microsoft.com/office/drawing/2014/main" id="{B04DEDD6-3F33-ED3B-89AE-4A97938EB0C8}"/>
              </a:ext>
            </a:extLst>
          </p:cNvPr>
          <p:cNvSpPr/>
          <p:nvPr/>
        </p:nvSpPr>
        <p:spPr>
          <a:xfrm>
            <a:off x="3990975" y="2470603"/>
            <a:ext cx="4742305" cy="446276"/>
          </a:xfrm>
          <a:prstGeom prst="accentBorderCallout3">
            <a:avLst>
              <a:gd name="adj1" fmla="val 31387"/>
              <a:gd name="adj2" fmla="val -2081"/>
              <a:gd name="adj3" fmla="val 54865"/>
              <a:gd name="adj4" fmla="val -9183"/>
              <a:gd name="adj5" fmla="val 53047"/>
              <a:gd name="adj6" fmla="val -9086"/>
              <a:gd name="adj7" fmla="val 59046"/>
              <a:gd name="adj8" fmla="val -8689"/>
            </a:avLst>
          </a:prstGeom>
          <a:noFill/>
          <a:ln w="34925">
            <a:solidFill>
              <a:srgbClr val="01358B"/>
            </a:solid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6FEC84D7-4C37-9C00-A8D5-40167FC18ADA}"/>
              </a:ext>
            </a:extLst>
          </p:cNvPr>
          <p:cNvSpPr txBox="1"/>
          <p:nvPr/>
        </p:nvSpPr>
        <p:spPr>
          <a:xfrm>
            <a:off x="3930815" y="2508326"/>
            <a:ext cx="4711407" cy="338554"/>
          </a:xfrm>
          <a:prstGeom prst="rect">
            <a:avLst/>
          </a:prstGeom>
          <a:noFill/>
        </p:spPr>
        <p:txBody>
          <a:bodyPr wrap="square">
            <a:spAutoFit/>
          </a:bodyPr>
          <a:lstStyle/>
          <a:p>
            <a:pPr algn="ctr"/>
            <a:r>
              <a:rPr lang="en-US" altLang="ko-KR" sz="1600" b="1">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Soil is the largest terrestrial carbon sink</a:t>
            </a:r>
            <a:endParaRPr lang="en-US" altLang="ko-KR" sz="1600">
              <a:latin typeface="Arial" panose="020B0604020202020204" pitchFamily="34" charset="0"/>
              <a:cs typeface="Arial" panose="020B0604020202020204" pitchFamily="34" charset="0"/>
            </a:endParaRPr>
          </a:p>
        </p:txBody>
      </p:sp>
      <p:sp>
        <p:nvSpPr>
          <p:cNvPr id="36" name="설명선: 굽은 이중선(테두리 및 강조선) 35">
            <a:extLst>
              <a:ext uri="{FF2B5EF4-FFF2-40B4-BE49-F238E27FC236}">
                <a16:creationId xmlns:a16="http://schemas.microsoft.com/office/drawing/2014/main" id="{EE7E9899-94E1-F6A4-BF79-02B2DF2AF1DD}"/>
              </a:ext>
            </a:extLst>
          </p:cNvPr>
          <p:cNvSpPr/>
          <p:nvPr/>
        </p:nvSpPr>
        <p:spPr>
          <a:xfrm>
            <a:off x="3940040" y="3395503"/>
            <a:ext cx="4742305" cy="446276"/>
          </a:xfrm>
          <a:prstGeom prst="accentBorderCallout3">
            <a:avLst>
              <a:gd name="adj1" fmla="val 31387"/>
              <a:gd name="adj2" fmla="val -2081"/>
              <a:gd name="adj3" fmla="val 208538"/>
              <a:gd name="adj4" fmla="val -16415"/>
              <a:gd name="adj5" fmla="val 211440"/>
              <a:gd name="adj6" fmla="val -38430"/>
              <a:gd name="adj7" fmla="val 208838"/>
              <a:gd name="adj8" fmla="val -38038"/>
            </a:avLst>
          </a:prstGeom>
          <a:noFill/>
          <a:ln w="34925">
            <a:solidFill>
              <a:srgbClr val="01358B"/>
            </a:solid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376C5FA6-1A54-8A20-D2AF-512F6E707A73}"/>
              </a:ext>
            </a:extLst>
          </p:cNvPr>
          <p:cNvSpPr txBox="1"/>
          <p:nvPr/>
        </p:nvSpPr>
        <p:spPr>
          <a:xfrm>
            <a:off x="7884772" y="4573457"/>
            <a:ext cx="1101008" cy="215444"/>
          </a:xfrm>
          <a:prstGeom prst="rect">
            <a:avLst/>
          </a:prstGeom>
          <a:noFill/>
        </p:spPr>
        <p:txBody>
          <a:bodyPr wrap="square">
            <a:spAutoFit/>
          </a:bodyPr>
          <a:lstStyle/>
          <a:p>
            <a:pPr algn="r"/>
            <a:r>
              <a:rPr lang="en-US" sz="800" i="1" dirty="0">
                <a:solidFill>
                  <a:srgbClr val="282828"/>
                </a:solidFill>
                <a:latin typeface="Arial" panose="020B0604020202020204" pitchFamily="34" charset="0"/>
                <a:cs typeface="Arial" panose="020B0604020202020204" pitchFamily="34" charset="0"/>
              </a:rPr>
              <a:t>[4] Soil Sci, 2017</a:t>
            </a:r>
          </a:p>
        </p:txBody>
      </p:sp>
      <p:sp>
        <p:nvSpPr>
          <p:cNvPr id="7" name="TextBox 6">
            <a:extLst>
              <a:ext uri="{FF2B5EF4-FFF2-40B4-BE49-F238E27FC236}">
                <a16:creationId xmlns:a16="http://schemas.microsoft.com/office/drawing/2014/main" id="{109D78A9-4619-E565-D3D7-DE8376BA2311}"/>
              </a:ext>
            </a:extLst>
          </p:cNvPr>
          <p:cNvSpPr txBox="1"/>
          <p:nvPr/>
        </p:nvSpPr>
        <p:spPr>
          <a:xfrm>
            <a:off x="6481879" y="6541725"/>
            <a:ext cx="1780616" cy="276999"/>
          </a:xfrm>
          <a:prstGeom prst="rect">
            <a:avLst/>
          </a:prstGeom>
          <a:noFill/>
        </p:spPr>
        <p:txBody>
          <a:bodyPr wrap="square">
            <a:spAutoFit/>
          </a:bodyPr>
          <a:lstStyle/>
          <a:p>
            <a:pPr algn="ctr"/>
            <a:r>
              <a:rPr lang="en-US" sz="1200" b="1" dirty="0">
                <a:latin typeface="Arial" panose="020B0604020202020204" pitchFamily="34" charset="0"/>
                <a:cs typeface="Arial" panose="020B0604020202020204" pitchFamily="34" charset="0"/>
              </a:rPr>
              <a:t>SOC (</a:t>
            </a:r>
            <a:r>
              <a:rPr lang="en-US" sz="1200" b="1" dirty="0" err="1">
                <a:latin typeface="Arial" panose="020B0604020202020204" pitchFamily="34" charset="0"/>
                <a:cs typeface="Arial" panose="020B0604020202020204" pitchFamily="34" charset="0"/>
              </a:rPr>
              <a:t>MgC</a:t>
            </a:r>
            <a:r>
              <a:rPr lang="en-US" sz="1200" b="1" dirty="0">
                <a:latin typeface="Arial" panose="020B0604020202020204" pitchFamily="34" charset="0"/>
                <a:cs typeface="Arial" panose="020B0604020202020204" pitchFamily="34" charset="0"/>
              </a:rPr>
              <a:t> ha</a:t>
            </a:r>
            <a:r>
              <a:rPr lang="en-US" sz="1200" b="1" baseline="30000" dirty="0">
                <a:latin typeface="Arial" panose="020B0604020202020204" pitchFamily="34" charset="0"/>
                <a:cs typeface="Arial" panose="020B0604020202020204" pitchFamily="34" charset="0"/>
              </a:rPr>
              <a:t>-1</a:t>
            </a:r>
            <a:r>
              <a:rPr lang="en-US" sz="1200" b="1"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5AFD18D2-34B7-52D6-5782-21AD6EC43144}"/>
              </a:ext>
            </a:extLst>
          </p:cNvPr>
          <p:cNvSpPr txBox="1"/>
          <p:nvPr/>
        </p:nvSpPr>
        <p:spPr>
          <a:xfrm rot="16200000">
            <a:off x="4631404" y="5417522"/>
            <a:ext cx="1780616" cy="276999"/>
          </a:xfrm>
          <a:prstGeom prst="rect">
            <a:avLst/>
          </a:prstGeom>
          <a:noFill/>
        </p:spPr>
        <p:txBody>
          <a:bodyPr wrap="square">
            <a:spAutoFit/>
          </a:bodyPr>
          <a:lstStyle/>
          <a:p>
            <a:pPr algn="ctr"/>
            <a:r>
              <a:rPr lang="en-US" sz="1200" b="1" dirty="0">
                <a:latin typeface="Arial" panose="020B0604020202020204" pitchFamily="34" charset="0"/>
                <a:cs typeface="Arial" panose="020B0604020202020204" pitchFamily="34" charset="0"/>
              </a:rPr>
              <a:t>Yield (Mg ha</a:t>
            </a:r>
            <a:r>
              <a:rPr lang="en-US" sz="1200" b="1" baseline="30000" dirty="0">
                <a:latin typeface="Arial" panose="020B0604020202020204" pitchFamily="34" charset="0"/>
                <a:cs typeface="Arial" panose="020B0604020202020204" pitchFamily="34" charset="0"/>
              </a:rPr>
              <a:t>-1 </a:t>
            </a:r>
            <a:r>
              <a:rPr lang="en-US" sz="1200" b="1" dirty="0">
                <a:latin typeface="Arial" panose="020B0604020202020204" pitchFamily="34" charset="0"/>
                <a:cs typeface="Arial" panose="020B0604020202020204" pitchFamily="34" charset="0"/>
              </a:rPr>
              <a:t>yr</a:t>
            </a:r>
            <a:r>
              <a:rPr lang="en-US" sz="1200" b="1" baseline="30000" dirty="0">
                <a:latin typeface="Arial" panose="020B0604020202020204" pitchFamily="34" charset="0"/>
                <a:cs typeface="Arial" panose="020B0604020202020204" pitchFamily="34" charset="0"/>
              </a:rPr>
              <a:t>-1</a:t>
            </a:r>
            <a:r>
              <a:rPr lang="en-US" sz="1200" b="1" dirty="0">
                <a:latin typeface="Arial" panose="020B0604020202020204" pitchFamily="34" charset="0"/>
                <a:cs typeface="Arial" panose="020B0604020202020204" pitchFamily="34" charset="0"/>
              </a:rPr>
              <a:t>)</a:t>
            </a:r>
          </a:p>
        </p:txBody>
      </p:sp>
      <p:cxnSp>
        <p:nvCxnSpPr>
          <p:cNvPr id="2" name="Straight Arrow Connector 1">
            <a:extLst>
              <a:ext uri="{FF2B5EF4-FFF2-40B4-BE49-F238E27FC236}">
                <a16:creationId xmlns:a16="http://schemas.microsoft.com/office/drawing/2014/main" id="{E0D481C0-BF07-8184-33E5-67E05419FB4A}"/>
              </a:ext>
            </a:extLst>
          </p:cNvPr>
          <p:cNvCxnSpPr>
            <a:cxnSpLocks/>
          </p:cNvCxnSpPr>
          <p:nvPr/>
        </p:nvCxnSpPr>
        <p:spPr>
          <a:xfrm flipV="1">
            <a:off x="5028041" y="6038874"/>
            <a:ext cx="383809" cy="413399"/>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175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595FEFFF-64F0-460D-9C3A-6C4E1FCF48BD}"/>
              </a:ext>
            </a:extLst>
          </p:cNvPr>
          <p:cNvSpPr/>
          <p:nvPr/>
        </p:nvSpPr>
        <p:spPr>
          <a:xfrm>
            <a:off x="158220" y="951198"/>
            <a:ext cx="8585351"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5" name="TextBox 61">
            <a:extLst>
              <a:ext uri="{FF2B5EF4-FFF2-40B4-BE49-F238E27FC236}">
                <a16:creationId xmlns:a16="http://schemas.microsoft.com/office/drawing/2014/main" id="{6BE447E6-D1B1-08DC-BCCE-81CAE270BC7C}"/>
              </a:ext>
            </a:extLst>
          </p:cNvPr>
          <p:cNvSpPr txBox="1"/>
          <p:nvPr/>
        </p:nvSpPr>
        <p:spPr>
          <a:xfrm>
            <a:off x="1122219" y="164789"/>
            <a:ext cx="5496868"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Impact of SOC</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19" name="TextBox 18">
            <a:extLst>
              <a:ext uri="{FF2B5EF4-FFF2-40B4-BE49-F238E27FC236}">
                <a16:creationId xmlns:a16="http://schemas.microsoft.com/office/drawing/2014/main" id="{C857CDA8-4039-F0A4-4F32-B0665505142A}"/>
              </a:ext>
            </a:extLst>
          </p:cNvPr>
          <p:cNvSpPr txBox="1"/>
          <p:nvPr/>
        </p:nvSpPr>
        <p:spPr>
          <a:xfrm>
            <a:off x="1221796" y="5747540"/>
            <a:ext cx="2480662" cy="844142"/>
          </a:xfrm>
          <a:prstGeom prst="rect">
            <a:avLst/>
          </a:prstGeom>
          <a:noFill/>
        </p:spPr>
        <p:txBody>
          <a:bodyPr wrap="square" rtlCol="0">
            <a:spAutoFit/>
          </a:bodyPr>
          <a:lstStyle/>
          <a:p>
            <a:pPr marL="285750" indent="-285750">
              <a:lnSpc>
                <a:spcPct val="120000"/>
              </a:lnSpc>
              <a:buFont typeface="Wingdings" panose="05000000000000000000" pitchFamily="2" charset="2"/>
              <a:buChar char="q"/>
            </a:pPr>
            <a:r>
              <a:rPr lang="en-US" sz="1400" b="1" dirty="0">
                <a:solidFill>
                  <a:srgbClr val="FF0000"/>
                </a:solidFill>
                <a:latin typeface="Arial" panose="020B0604020202020204" pitchFamily="34" charset="0"/>
                <a:cs typeface="Arial" panose="020B0604020202020204" pitchFamily="34" charset="0"/>
              </a:rPr>
              <a:t>Unsustainable farming</a:t>
            </a:r>
          </a:p>
          <a:p>
            <a:pPr marL="285750" indent="-285750">
              <a:lnSpc>
                <a:spcPct val="120000"/>
              </a:lnSpc>
              <a:buFont typeface="Wingdings" panose="05000000000000000000" pitchFamily="2" charset="2"/>
              <a:buChar char="q"/>
            </a:pPr>
            <a:r>
              <a:rPr lang="en-US" sz="1400" b="1" dirty="0">
                <a:solidFill>
                  <a:srgbClr val="FF0000"/>
                </a:solidFill>
                <a:latin typeface="Arial" panose="020B0604020202020204" pitchFamily="34" charset="0"/>
                <a:cs typeface="Arial" panose="020B0604020202020204" pitchFamily="34" charset="0"/>
              </a:rPr>
              <a:t>Inadequate fertilizer</a:t>
            </a:r>
          </a:p>
          <a:p>
            <a:pPr marL="285750" indent="-285750">
              <a:lnSpc>
                <a:spcPct val="120000"/>
              </a:lnSpc>
              <a:buFont typeface="Wingdings" panose="05000000000000000000" pitchFamily="2" charset="2"/>
              <a:buChar char="q"/>
            </a:pPr>
            <a:r>
              <a:rPr lang="en-US" sz="1400" b="1" dirty="0">
                <a:solidFill>
                  <a:srgbClr val="FF0000"/>
                </a:solidFill>
                <a:latin typeface="Arial" panose="020B0604020202020204" pitchFamily="34" charset="0"/>
                <a:cs typeface="Arial" panose="020B0604020202020204" pitchFamily="34" charset="0"/>
              </a:rPr>
              <a:t>Overgrazing etc.</a:t>
            </a:r>
          </a:p>
        </p:txBody>
      </p:sp>
      <p:sp>
        <p:nvSpPr>
          <p:cNvPr id="29" name="TextBox 28">
            <a:extLst>
              <a:ext uri="{FF2B5EF4-FFF2-40B4-BE49-F238E27FC236}">
                <a16:creationId xmlns:a16="http://schemas.microsoft.com/office/drawing/2014/main" id="{94FB38A7-A798-A2BE-E16C-36C2C5A5C397}"/>
              </a:ext>
            </a:extLst>
          </p:cNvPr>
          <p:cNvSpPr txBox="1"/>
          <p:nvPr/>
        </p:nvSpPr>
        <p:spPr>
          <a:xfrm>
            <a:off x="281354" y="951562"/>
            <a:ext cx="3445402" cy="369332"/>
          </a:xfrm>
          <a:prstGeom prst="rect">
            <a:avLst/>
          </a:prstGeom>
          <a:noFill/>
        </p:spPr>
        <p:txBody>
          <a:bodyPr wrap="square">
            <a:spAutoFit/>
          </a:bodyPr>
          <a:lstStyle/>
          <a:p>
            <a:r>
              <a:rPr lang="en-US" altLang="ko-KR"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If SOC increase by 0.4%?</a:t>
            </a: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2051" name="TextBox 2050">
            <a:extLst>
              <a:ext uri="{FF2B5EF4-FFF2-40B4-BE49-F238E27FC236}">
                <a16:creationId xmlns:a16="http://schemas.microsoft.com/office/drawing/2014/main" id="{F412C846-8F7A-6655-BA6D-83427A71B99B}"/>
              </a:ext>
            </a:extLst>
          </p:cNvPr>
          <p:cNvSpPr txBox="1"/>
          <p:nvPr/>
        </p:nvSpPr>
        <p:spPr>
          <a:xfrm>
            <a:off x="439444" y="3131500"/>
            <a:ext cx="4023611" cy="523220"/>
          </a:xfrm>
          <a:prstGeom prst="rect">
            <a:avLst/>
          </a:prstGeom>
          <a:noFill/>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37 trillion liters of </a:t>
            </a:r>
            <a:r>
              <a:rPr lang="en-US" altLang="ko-KR" sz="1400" b="1" u="sng" dirty="0">
                <a:ln>
                  <a:solidFill>
                    <a:schemeClr val="accent1">
                      <a:alpha val="0"/>
                    </a:schemeClr>
                  </a:solidFill>
                </a:ln>
                <a:effectLst>
                  <a:outerShdw blurRad="38100" dist="38100" dir="2700000" algn="tl">
                    <a:srgbClr val="000000">
                      <a:alpha val="43137"/>
                    </a:srgbClr>
                  </a:outerShdw>
                </a:effectLst>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extra water</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stored</a:t>
            </a:r>
          </a:p>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15 million Olympic swimming pools</a:t>
            </a:r>
          </a:p>
        </p:txBody>
      </p:sp>
      <p:sp>
        <p:nvSpPr>
          <p:cNvPr id="2053" name="TextBox 2052">
            <a:extLst>
              <a:ext uri="{FF2B5EF4-FFF2-40B4-BE49-F238E27FC236}">
                <a16:creationId xmlns:a16="http://schemas.microsoft.com/office/drawing/2014/main" id="{E215A256-634A-1343-CECE-ED99C6FEBDE2}"/>
              </a:ext>
            </a:extLst>
          </p:cNvPr>
          <p:cNvSpPr txBox="1"/>
          <p:nvPr/>
        </p:nvSpPr>
        <p:spPr>
          <a:xfrm>
            <a:off x="300512" y="1481148"/>
            <a:ext cx="961125" cy="215444"/>
          </a:xfrm>
          <a:prstGeom prst="rect">
            <a:avLst/>
          </a:prstGeom>
          <a:noFill/>
        </p:spPr>
        <p:txBody>
          <a:bodyPr wrap="square">
            <a:spAutoFit/>
          </a:bodyPr>
          <a:lstStyle/>
          <a:p>
            <a:pPr algn="r"/>
            <a:r>
              <a:rPr lang="en-US" sz="800" i="1" dirty="0">
                <a:solidFill>
                  <a:srgbClr val="282828"/>
                </a:solidFill>
                <a:latin typeface="Arial" panose="020B0604020202020204" pitchFamily="34" charset="0"/>
                <a:cs typeface="Arial" panose="020B0604020202020204" pitchFamily="34" charset="0"/>
              </a:rPr>
              <a:t>[5] IUCN, 2020</a:t>
            </a:r>
          </a:p>
        </p:txBody>
      </p:sp>
      <p:sp>
        <p:nvSpPr>
          <p:cNvPr id="2062" name="TextBox 2061">
            <a:extLst>
              <a:ext uri="{FF2B5EF4-FFF2-40B4-BE49-F238E27FC236}">
                <a16:creationId xmlns:a16="http://schemas.microsoft.com/office/drawing/2014/main" id="{B3A34D76-4734-C174-CEC0-4CFA87CFB4E1}"/>
              </a:ext>
            </a:extLst>
          </p:cNvPr>
          <p:cNvSpPr txBox="1"/>
          <p:nvPr/>
        </p:nvSpPr>
        <p:spPr>
          <a:xfrm>
            <a:off x="4195818" y="3122433"/>
            <a:ext cx="4098032" cy="523220"/>
          </a:xfrm>
          <a:prstGeom prst="rect">
            <a:avLst/>
          </a:prstGeom>
          <a:noFill/>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60 trillion kg of </a:t>
            </a:r>
            <a:r>
              <a:rPr lang="en-US" altLang="ko-KR" sz="1400" b="1" u="sng" dirty="0">
                <a:ln>
                  <a:solidFill>
                    <a:schemeClr val="accent1">
                      <a:alpha val="0"/>
                    </a:schemeClr>
                  </a:solidFill>
                </a:ln>
                <a:effectLst>
                  <a:outerShdw blurRad="38100" dist="38100" dir="2700000" algn="tl">
                    <a:srgbClr val="000000">
                      <a:alpha val="43137"/>
                    </a:srgbClr>
                  </a:outerShdw>
                </a:effectLst>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extra carbon </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stored</a:t>
            </a:r>
          </a:p>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2 years of Global Carbon Emission </a:t>
            </a:r>
          </a:p>
        </p:txBody>
      </p:sp>
      <p:sp>
        <p:nvSpPr>
          <p:cNvPr id="54" name="사각형: 둥근 모서리 53">
            <a:extLst>
              <a:ext uri="{FF2B5EF4-FFF2-40B4-BE49-F238E27FC236}">
                <a16:creationId xmlns:a16="http://schemas.microsoft.com/office/drawing/2014/main" id="{93389F13-C5A1-AEB2-51F7-9D4141982928}"/>
              </a:ext>
            </a:extLst>
          </p:cNvPr>
          <p:cNvSpPr/>
          <p:nvPr/>
        </p:nvSpPr>
        <p:spPr>
          <a:xfrm>
            <a:off x="158220" y="3796144"/>
            <a:ext cx="8585351"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17FCA3BB-FE3A-891C-DBAB-60B52E5D5422}"/>
              </a:ext>
            </a:extLst>
          </p:cNvPr>
          <p:cNvSpPr txBox="1"/>
          <p:nvPr/>
        </p:nvSpPr>
        <p:spPr>
          <a:xfrm>
            <a:off x="281354" y="3815170"/>
            <a:ext cx="3993466" cy="338554"/>
          </a:xfrm>
          <a:prstGeom prst="rect">
            <a:avLst/>
          </a:prstGeom>
          <a:noFill/>
        </p:spPr>
        <p:txBody>
          <a:bodyPr wrap="square">
            <a:spAutoFit/>
          </a:bodyPr>
          <a:lstStyle/>
          <a:p>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Global Issue of SOC degradation</a:t>
            </a: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56" name="TextBox 55">
            <a:extLst>
              <a:ext uri="{FF2B5EF4-FFF2-40B4-BE49-F238E27FC236}">
                <a16:creationId xmlns:a16="http://schemas.microsoft.com/office/drawing/2014/main" id="{F05DC33E-20FE-BE63-52F4-593BE378E077}"/>
              </a:ext>
            </a:extLst>
          </p:cNvPr>
          <p:cNvSpPr txBox="1"/>
          <p:nvPr/>
        </p:nvSpPr>
        <p:spPr>
          <a:xfrm>
            <a:off x="4474733" y="5717838"/>
            <a:ext cx="4669267" cy="954107"/>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SOC </a:t>
            </a:r>
            <a:r>
              <a:rPr lang="en-US" altLang="ko-KR" sz="1400" b="1" u="sng" dirty="0">
                <a:ln>
                  <a:solidFill>
                    <a:schemeClr val="accent1">
                      <a:alpha val="0"/>
                    </a:schemeClr>
                  </a:solidFill>
                </a:ln>
                <a:effectLst>
                  <a:outerShdw blurRad="38100" dist="38100" dir="2700000" algn="tl">
                    <a:srgbClr val="000000">
                      <a:alpha val="43137"/>
                    </a:srgbClr>
                  </a:outerShdw>
                </a:effectLst>
                <a:latin typeface="Arial" panose="020B0604020202020204" pitchFamily="34" charset="0"/>
                <a:ea typeface="KoPubWorld돋움체_Pro Bold" panose="00000800000000000000" pitchFamily="50" charset="-127"/>
                <a:cs typeface="Arial" panose="020B0604020202020204" pitchFamily="34" charset="0"/>
              </a:rPr>
              <a:t>depleted globally</a:t>
            </a:r>
            <a:r>
              <a:rPr lang="en-US" altLang="ko-KR" sz="1400" b="1" dirty="0">
                <a:ln>
                  <a:solidFill>
                    <a:schemeClr val="accent1">
                      <a:alpha val="0"/>
                    </a:schemeClr>
                  </a:solidFill>
                </a:ln>
                <a:effectLst>
                  <a:outerShdw blurRad="38100" dist="38100" dir="2700000" algn="tl">
                    <a:srgbClr val="000000">
                      <a:alpha val="43137"/>
                    </a:srgbClr>
                  </a:outerShdw>
                </a:effectLst>
                <a:latin typeface="Arial" panose="020B0604020202020204" pitchFamily="34" charset="0"/>
                <a:ea typeface="KoPubWorld돋움체_Pro Bold" panose="00000800000000000000" pitchFamily="50" charset="-127"/>
                <a:cs typeface="Arial" panose="020B0604020202020204" pitchFamily="34" charset="0"/>
              </a:rPr>
              <a:t> </a:t>
            </a: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By 2050, likely 90% of global topsoil degradation</a:t>
            </a:r>
          </a:p>
          <a:p>
            <a:pPr marL="285750" indent="-285750">
              <a:buFont typeface="Wingdings" panose="05000000000000000000" pitchFamily="2" charset="2"/>
              <a:buChar char="Ø"/>
            </a:pPr>
            <a:r>
              <a:rPr lang="en-US"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Farmer suicide rate ↑↑↑ (300,000 in India alone) due to harvest &lt; debt</a:t>
            </a:r>
            <a:endParaRPr lang="en-US" sz="14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E4C4EB07-FC9C-8C4A-AD7E-EAB286E26978}"/>
              </a:ext>
            </a:extLst>
          </p:cNvPr>
          <p:cNvSpPr txBox="1"/>
          <p:nvPr/>
        </p:nvSpPr>
        <p:spPr>
          <a:xfrm>
            <a:off x="7855900" y="4305507"/>
            <a:ext cx="1218749" cy="707886"/>
          </a:xfrm>
          <a:prstGeom prst="rect">
            <a:avLst/>
          </a:prstGeom>
          <a:noFill/>
        </p:spPr>
        <p:txBody>
          <a:bodyPr wrap="square">
            <a:spAutoFit/>
          </a:bodyPr>
          <a:lstStyle/>
          <a:p>
            <a:r>
              <a:rPr lang="en-US" sz="800" i="1" dirty="0">
                <a:solidFill>
                  <a:srgbClr val="282828"/>
                </a:solidFill>
                <a:latin typeface="Arial" panose="020B0604020202020204" pitchFamily="34" charset="0"/>
                <a:cs typeface="Arial" panose="020B0604020202020204" pitchFamily="34" charset="0"/>
              </a:rPr>
              <a:t>[7] UNCCD, 2020</a:t>
            </a:r>
          </a:p>
          <a:p>
            <a:endParaRPr lang="en-US" sz="800" i="1" dirty="0">
              <a:solidFill>
                <a:srgbClr val="282828"/>
              </a:solidFill>
              <a:latin typeface="Arial" panose="020B0604020202020204" pitchFamily="34" charset="0"/>
              <a:cs typeface="Arial" panose="020B0604020202020204" pitchFamily="34" charset="0"/>
            </a:endParaRPr>
          </a:p>
          <a:p>
            <a:r>
              <a:rPr lang="en-US" sz="800" i="1" dirty="0">
                <a:solidFill>
                  <a:srgbClr val="282828"/>
                </a:solidFill>
                <a:latin typeface="Arial" panose="020B0604020202020204" pitchFamily="34" charset="0"/>
                <a:cs typeface="Arial" panose="020B0604020202020204" pitchFamily="34" charset="0"/>
              </a:rPr>
              <a:t>[21] National Crime Records Bureau, 2021</a:t>
            </a:r>
          </a:p>
          <a:p>
            <a:pPr algn="r"/>
            <a:endParaRPr lang="en-US" sz="800" i="1" dirty="0">
              <a:solidFill>
                <a:srgbClr val="282828"/>
              </a:solidFill>
              <a:latin typeface="Arial" panose="020B0604020202020204" pitchFamily="34" charset="0"/>
              <a:cs typeface="Arial" panose="020B0604020202020204" pitchFamily="34" charset="0"/>
            </a:endParaRPr>
          </a:p>
        </p:txBody>
      </p:sp>
      <p:pic>
        <p:nvPicPr>
          <p:cNvPr id="2054" name="Picture 6" descr="Water salinity and plant irrigation | Agriculture and Food">
            <a:extLst>
              <a:ext uri="{FF2B5EF4-FFF2-40B4-BE49-F238E27FC236}">
                <a16:creationId xmlns:a16="http://schemas.microsoft.com/office/drawing/2014/main" id="{113D72DB-98FD-1FB2-1D7D-73A83AA04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530" y="1487486"/>
            <a:ext cx="2372529" cy="1578810"/>
          </a:xfrm>
          <a:prstGeom prst="rect">
            <a:avLst/>
          </a:prstGeom>
          <a:noFill/>
          <a:extLst>
            <a:ext uri="{909E8E84-426E-40DD-AFC4-6F175D3DCCD1}">
              <a14:hiddenFill xmlns:a14="http://schemas.microsoft.com/office/drawing/2010/main">
                <a:solidFill>
                  <a:srgbClr val="FFFFFF"/>
                </a:solidFill>
              </a14:hiddenFill>
            </a:ext>
          </a:extLst>
        </p:spPr>
      </p:pic>
      <p:grpSp>
        <p:nvGrpSpPr>
          <p:cNvPr id="2072" name="Group 2071">
            <a:extLst>
              <a:ext uri="{FF2B5EF4-FFF2-40B4-BE49-F238E27FC236}">
                <a16:creationId xmlns:a16="http://schemas.microsoft.com/office/drawing/2014/main" id="{8F10D9E8-C3A7-C22F-406A-EF9E155DBDE5}"/>
              </a:ext>
            </a:extLst>
          </p:cNvPr>
          <p:cNvGrpSpPr/>
          <p:nvPr/>
        </p:nvGrpSpPr>
        <p:grpSpPr>
          <a:xfrm>
            <a:off x="4218602" y="1339495"/>
            <a:ext cx="4800844" cy="1804249"/>
            <a:chOff x="4091307" y="1258862"/>
            <a:chExt cx="5240192" cy="1974148"/>
          </a:xfrm>
        </p:grpSpPr>
        <p:pic>
          <p:nvPicPr>
            <p:cNvPr id="6" name="Picture 5">
              <a:extLst>
                <a:ext uri="{FF2B5EF4-FFF2-40B4-BE49-F238E27FC236}">
                  <a16:creationId xmlns:a16="http://schemas.microsoft.com/office/drawing/2014/main" id="{782782ED-3AD3-9DBF-89F7-A45260FDB0A8}"/>
                </a:ext>
              </a:extLst>
            </p:cNvPr>
            <p:cNvPicPr>
              <a:picLocks noChangeAspect="1"/>
            </p:cNvPicPr>
            <p:nvPr/>
          </p:nvPicPr>
          <p:blipFill>
            <a:blip r:embed="rId4"/>
            <a:stretch>
              <a:fillRect/>
            </a:stretch>
          </p:blipFill>
          <p:spPr>
            <a:xfrm>
              <a:off x="4664053" y="1258862"/>
              <a:ext cx="3435582" cy="1717791"/>
            </a:xfrm>
            <a:prstGeom prst="rect">
              <a:avLst/>
            </a:prstGeom>
          </p:spPr>
        </p:pic>
        <p:sp>
          <p:nvSpPr>
            <p:cNvPr id="2059" name="TextBox 2058">
              <a:extLst>
                <a:ext uri="{FF2B5EF4-FFF2-40B4-BE49-F238E27FC236}">
                  <a16:creationId xmlns:a16="http://schemas.microsoft.com/office/drawing/2014/main" id="{236A90F8-80FB-80AA-8783-A05CEE530138}"/>
                </a:ext>
              </a:extLst>
            </p:cNvPr>
            <p:cNvSpPr txBox="1"/>
            <p:nvPr/>
          </p:nvSpPr>
          <p:spPr>
            <a:xfrm>
              <a:off x="4795595" y="1788210"/>
              <a:ext cx="1387680" cy="461665"/>
            </a:xfrm>
            <a:prstGeom prst="rect">
              <a:avLst/>
            </a:prstGeom>
            <a:noFill/>
          </p:spPr>
          <p:txBody>
            <a:bodyPr wrap="square">
              <a:spAutoFit/>
            </a:bodyPr>
            <a:lstStyle/>
            <a:p>
              <a:pPr algn="ctr"/>
              <a:r>
                <a:rPr lang="en-US" altLang="ko-KR"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Rising CO</a:t>
              </a:r>
              <a:r>
                <a:rPr lang="en-US" altLang="ko-KR" sz="1200" b="1" baseline="-25000"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2 </a:t>
              </a:r>
              <a:r>
                <a:rPr lang="en-US" altLang="ko-KR"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due to humans</a:t>
              </a:r>
              <a:endParaRPr lang="en-US" sz="1200" dirty="0">
                <a:solidFill>
                  <a:srgbClr val="FF0000"/>
                </a:solidFill>
              </a:endParaRPr>
            </a:p>
          </p:txBody>
        </p:sp>
        <p:cxnSp>
          <p:nvCxnSpPr>
            <p:cNvPr id="2057" name="Straight Arrow Connector 2056">
              <a:extLst>
                <a:ext uri="{FF2B5EF4-FFF2-40B4-BE49-F238E27FC236}">
                  <a16:creationId xmlns:a16="http://schemas.microsoft.com/office/drawing/2014/main" id="{0A7C8E5E-DCF6-B928-EB4E-398889E63731}"/>
                </a:ext>
              </a:extLst>
            </p:cNvPr>
            <p:cNvCxnSpPr>
              <a:cxnSpLocks/>
            </p:cNvCxnSpPr>
            <p:nvPr/>
          </p:nvCxnSpPr>
          <p:spPr>
            <a:xfrm flipV="1">
              <a:off x="5799016" y="2176119"/>
              <a:ext cx="690023" cy="352379"/>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cxnSp>
          <p:nvCxnSpPr>
            <p:cNvPr id="2060" name="Straight Arrow Connector 2059">
              <a:extLst>
                <a:ext uri="{FF2B5EF4-FFF2-40B4-BE49-F238E27FC236}">
                  <a16:creationId xmlns:a16="http://schemas.microsoft.com/office/drawing/2014/main" id="{4A4CA93F-A4D1-5B9D-C85F-D08443F8FAD3}"/>
                </a:ext>
              </a:extLst>
            </p:cNvPr>
            <p:cNvCxnSpPr>
              <a:cxnSpLocks/>
            </p:cNvCxnSpPr>
            <p:nvPr/>
          </p:nvCxnSpPr>
          <p:spPr>
            <a:xfrm>
              <a:off x="7222411" y="1688571"/>
              <a:ext cx="516502" cy="100982"/>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2061" name="TextBox 2060">
              <a:extLst>
                <a:ext uri="{FF2B5EF4-FFF2-40B4-BE49-F238E27FC236}">
                  <a16:creationId xmlns:a16="http://schemas.microsoft.com/office/drawing/2014/main" id="{03266390-CF61-6457-87B3-0BACD2083057}"/>
                </a:ext>
              </a:extLst>
            </p:cNvPr>
            <p:cNvSpPr txBox="1"/>
            <p:nvPr/>
          </p:nvSpPr>
          <p:spPr>
            <a:xfrm>
              <a:off x="6786951" y="1803035"/>
              <a:ext cx="1647453" cy="461665"/>
            </a:xfrm>
            <a:prstGeom prst="rect">
              <a:avLst/>
            </a:prstGeom>
            <a:noFill/>
          </p:spPr>
          <p:txBody>
            <a:bodyPr wrap="square">
              <a:spAutoFit/>
            </a:bodyPr>
            <a:lstStyle/>
            <a:p>
              <a:pPr algn="ctr"/>
              <a:r>
                <a:rPr lang="en-US"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CO</a:t>
              </a:r>
              <a:r>
                <a:rPr lang="en-US" sz="1200" b="1" baseline="-25000"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2</a:t>
              </a:r>
              <a:r>
                <a:rPr lang="en-US"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 sequestration</a:t>
              </a:r>
            </a:p>
            <a:p>
              <a:pPr algn="ctr"/>
              <a:r>
                <a:rPr lang="en-US" sz="1200" b="1" dirty="0">
                  <a:ln>
                    <a:solidFill>
                      <a:schemeClr val="accent1">
                        <a:alpha val="0"/>
                      </a:schemeClr>
                    </a:solidFill>
                  </a:ln>
                  <a:solidFill>
                    <a:srgbClr val="FF0000"/>
                  </a:solidFill>
                  <a:latin typeface="Tahoma" panose="020B0604030504040204" pitchFamily="34" charset="0"/>
                  <a:ea typeface="KoPubWorld돋움체_Pro Bold" panose="00000800000000000000" pitchFamily="50" charset="-127"/>
                  <a:cs typeface="Tahoma" panose="020B0604030504040204" pitchFamily="34" charset="0"/>
                </a:rPr>
                <a:t>by soil</a:t>
              </a:r>
              <a:endParaRPr lang="en-US" sz="1200" dirty="0">
                <a:solidFill>
                  <a:srgbClr val="FF0000"/>
                </a:solidFill>
              </a:endParaRPr>
            </a:p>
          </p:txBody>
        </p:sp>
        <p:sp>
          <p:nvSpPr>
            <p:cNvPr id="2063" name="TextBox 2062">
              <a:extLst>
                <a:ext uri="{FF2B5EF4-FFF2-40B4-BE49-F238E27FC236}">
                  <a16:creationId xmlns:a16="http://schemas.microsoft.com/office/drawing/2014/main" id="{34EB168E-0214-CB9D-68A0-260E683AA4F3}"/>
                </a:ext>
              </a:extLst>
            </p:cNvPr>
            <p:cNvSpPr txBox="1"/>
            <p:nvPr/>
          </p:nvSpPr>
          <p:spPr>
            <a:xfrm>
              <a:off x="8033581" y="1533997"/>
              <a:ext cx="1297918" cy="235732"/>
            </a:xfrm>
            <a:prstGeom prst="rect">
              <a:avLst/>
            </a:prstGeom>
            <a:noFill/>
          </p:spPr>
          <p:txBody>
            <a:bodyPr wrap="square">
              <a:spAutoFit/>
            </a:bodyPr>
            <a:lstStyle/>
            <a:p>
              <a:pPr algn="r"/>
              <a:r>
                <a:rPr lang="en-US" sz="800" i="1" dirty="0">
                  <a:solidFill>
                    <a:srgbClr val="282828"/>
                  </a:solidFill>
                  <a:latin typeface="Arial" panose="020B0604020202020204" pitchFamily="34" charset="0"/>
                  <a:cs typeface="Arial" panose="020B0604020202020204" pitchFamily="34" charset="0"/>
                </a:rPr>
                <a:t>[6] Carbon Brief, 2022</a:t>
              </a:r>
            </a:p>
          </p:txBody>
        </p:sp>
        <p:sp>
          <p:nvSpPr>
            <p:cNvPr id="13" name="TextBox 12">
              <a:extLst>
                <a:ext uri="{FF2B5EF4-FFF2-40B4-BE49-F238E27FC236}">
                  <a16:creationId xmlns:a16="http://schemas.microsoft.com/office/drawing/2014/main" id="{1B6FC131-7A72-164F-218D-1F6580B42437}"/>
                </a:ext>
              </a:extLst>
            </p:cNvPr>
            <p:cNvSpPr txBox="1"/>
            <p:nvPr/>
          </p:nvSpPr>
          <p:spPr>
            <a:xfrm>
              <a:off x="4323364" y="1429067"/>
              <a:ext cx="411529"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440</a:t>
              </a:r>
            </a:p>
          </p:txBody>
        </p:sp>
        <p:sp>
          <p:nvSpPr>
            <p:cNvPr id="14" name="TextBox 13">
              <a:extLst>
                <a:ext uri="{FF2B5EF4-FFF2-40B4-BE49-F238E27FC236}">
                  <a16:creationId xmlns:a16="http://schemas.microsoft.com/office/drawing/2014/main" id="{48086873-A1FE-0788-C744-515512A91D47}"/>
                </a:ext>
              </a:extLst>
            </p:cNvPr>
            <p:cNvSpPr txBox="1"/>
            <p:nvPr/>
          </p:nvSpPr>
          <p:spPr>
            <a:xfrm>
              <a:off x="4329285" y="1612961"/>
              <a:ext cx="411529"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420</a:t>
              </a:r>
            </a:p>
          </p:txBody>
        </p:sp>
        <p:sp>
          <p:nvSpPr>
            <p:cNvPr id="16" name="TextBox 15">
              <a:extLst>
                <a:ext uri="{FF2B5EF4-FFF2-40B4-BE49-F238E27FC236}">
                  <a16:creationId xmlns:a16="http://schemas.microsoft.com/office/drawing/2014/main" id="{1A8FCFC2-8A5A-3CB2-0D96-1A1503E8F1C3}"/>
                </a:ext>
              </a:extLst>
            </p:cNvPr>
            <p:cNvSpPr txBox="1"/>
            <p:nvPr/>
          </p:nvSpPr>
          <p:spPr>
            <a:xfrm>
              <a:off x="4329285" y="1814461"/>
              <a:ext cx="411529"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400</a:t>
              </a:r>
            </a:p>
          </p:txBody>
        </p:sp>
        <p:sp>
          <p:nvSpPr>
            <p:cNvPr id="23" name="TextBox 22">
              <a:extLst>
                <a:ext uri="{FF2B5EF4-FFF2-40B4-BE49-F238E27FC236}">
                  <a16:creationId xmlns:a16="http://schemas.microsoft.com/office/drawing/2014/main" id="{F235D875-E18F-A0D6-48D5-43A10408DED6}"/>
                </a:ext>
              </a:extLst>
            </p:cNvPr>
            <p:cNvSpPr txBox="1"/>
            <p:nvPr/>
          </p:nvSpPr>
          <p:spPr>
            <a:xfrm>
              <a:off x="4329285" y="1998356"/>
              <a:ext cx="411529"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380</a:t>
              </a:r>
            </a:p>
          </p:txBody>
        </p:sp>
        <p:sp>
          <p:nvSpPr>
            <p:cNvPr id="25" name="TextBox 24">
              <a:extLst>
                <a:ext uri="{FF2B5EF4-FFF2-40B4-BE49-F238E27FC236}">
                  <a16:creationId xmlns:a16="http://schemas.microsoft.com/office/drawing/2014/main" id="{F7F8714A-6AC4-D4B9-FDB1-13343937F654}"/>
                </a:ext>
              </a:extLst>
            </p:cNvPr>
            <p:cNvSpPr txBox="1"/>
            <p:nvPr/>
          </p:nvSpPr>
          <p:spPr>
            <a:xfrm>
              <a:off x="4329285" y="2199213"/>
              <a:ext cx="411529"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360</a:t>
              </a:r>
            </a:p>
          </p:txBody>
        </p:sp>
        <p:sp>
          <p:nvSpPr>
            <p:cNvPr id="28" name="TextBox 27">
              <a:extLst>
                <a:ext uri="{FF2B5EF4-FFF2-40B4-BE49-F238E27FC236}">
                  <a16:creationId xmlns:a16="http://schemas.microsoft.com/office/drawing/2014/main" id="{40E50D12-3BB0-C312-B968-435534882525}"/>
                </a:ext>
              </a:extLst>
            </p:cNvPr>
            <p:cNvSpPr txBox="1"/>
            <p:nvPr/>
          </p:nvSpPr>
          <p:spPr>
            <a:xfrm>
              <a:off x="4329285" y="2389727"/>
              <a:ext cx="411529"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340</a:t>
              </a:r>
            </a:p>
          </p:txBody>
        </p:sp>
        <p:sp>
          <p:nvSpPr>
            <p:cNvPr id="30" name="TextBox 29">
              <a:extLst>
                <a:ext uri="{FF2B5EF4-FFF2-40B4-BE49-F238E27FC236}">
                  <a16:creationId xmlns:a16="http://schemas.microsoft.com/office/drawing/2014/main" id="{9E076E9E-4942-93B4-2F22-D099C4BF7F10}"/>
                </a:ext>
              </a:extLst>
            </p:cNvPr>
            <p:cNvSpPr txBox="1"/>
            <p:nvPr/>
          </p:nvSpPr>
          <p:spPr>
            <a:xfrm>
              <a:off x="4329285" y="2580016"/>
              <a:ext cx="411529"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320</a:t>
              </a:r>
            </a:p>
          </p:txBody>
        </p:sp>
        <p:sp>
          <p:nvSpPr>
            <p:cNvPr id="31" name="TextBox 30">
              <a:extLst>
                <a:ext uri="{FF2B5EF4-FFF2-40B4-BE49-F238E27FC236}">
                  <a16:creationId xmlns:a16="http://schemas.microsoft.com/office/drawing/2014/main" id="{DD866222-4CA1-52CF-4E1E-A53CB6D8D7B7}"/>
                </a:ext>
              </a:extLst>
            </p:cNvPr>
            <p:cNvSpPr txBox="1"/>
            <p:nvPr/>
          </p:nvSpPr>
          <p:spPr>
            <a:xfrm>
              <a:off x="4329285" y="2775828"/>
              <a:ext cx="411529"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300</a:t>
              </a:r>
            </a:p>
          </p:txBody>
        </p:sp>
        <p:sp>
          <p:nvSpPr>
            <p:cNvPr id="2048" name="TextBox 2047">
              <a:extLst>
                <a:ext uri="{FF2B5EF4-FFF2-40B4-BE49-F238E27FC236}">
                  <a16:creationId xmlns:a16="http://schemas.microsoft.com/office/drawing/2014/main" id="{3D0C2F93-DB8A-9B90-CE7A-15010610A1E8}"/>
                </a:ext>
              </a:extLst>
            </p:cNvPr>
            <p:cNvSpPr txBox="1"/>
            <p:nvPr/>
          </p:nvSpPr>
          <p:spPr>
            <a:xfrm rot="2412999">
              <a:off x="4513314" y="2932004"/>
              <a:ext cx="481517"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1960</a:t>
              </a:r>
            </a:p>
          </p:txBody>
        </p:sp>
        <p:sp>
          <p:nvSpPr>
            <p:cNvPr id="2055" name="TextBox 2054">
              <a:extLst>
                <a:ext uri="{FF2B5EF4-FFF2-40B4-BE49-F238E27FC236}">
                  <a16:creationId xmlns:a16="http://schemas.microsoft.com/office/drawing/2014/main" id="{477912A6-3059-CD83-05C3-7ABA15135965}"/>
                </a:ext>
              </a:extLst>
            </p:cNvPr>
            <p:cNvSpPr txBox="1"/>
            <p:nvPr/>
          </p:nvSpPr>
          <p:spPr>
            <a:xfrm rot="2412999">
              <a:off x="4850736" y="2938989"/>
              <a:ext cx="481517"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1970</a:t>
              </a:r>
            </a:p>
          </p:txBody>
        </p:sp>
        <p:sp>
          <p:nvSpPr>
            <p:cNvPr id="2056" name="TextBox 2055">
              <a:extLst>
                <a:ext uri="{FF2B5EF4-FFF2-40B4-BE49-F238E27FC236}">
                  <a16:creationId xmlns:a16="http://schemas.microsoft.com/office/drawing/2014/main" id="{AA0897B4-EF45-C1A7-6769-F7DEBBE6B867}"/>
                </a:ext>
              </a:extLst>
            </p:cNvPr>
            <p:cNvSpPr txBox="1"/>
            <p:nvPr/>
          </p:nvSpPr>
          <p:spPr>
            <a:xfrm rot="2412999">
              <a:off x="5179685" y="2945974"/>
              <a:ext cx="481517"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1980</a:t>
              </a:r>
            </a:p>
          </p:txBody>
        </p:sp>
        <p:sp>
          <p:nvSpPr>
            <p:cNvPr id="2058" name="TextBox 2057">
              <a:extLst>
                <a:ext uri="{FF2B5EF4-FFF2-40B4-BE49-F238E27FC236}">
                  <a16:creationId xmlns:a16="http://schemas.microsoft.com/office/drawing/2014/main" id="{E54BAE5A-8704-DE41-081D-96080DC4ECFC}"/>
                </a:ext>
              </a:extLst>
            </p:cNvPr>
            <p:cNvSpPr txBox="1"/>
            <p:nvPr/>
          </p:nvSpPr>
          <p:spPr>
            <a:xfrm rot="2412999">
              <a:off x="5533860" y="2955629"/>
              <a:ext cx="481517"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1990</a:t>
              </a:r>
            </a:p>
          </p:txBody>
        </p:sp>
        <p:sp>
          <p:nvSpPr>
            <p:cNvPr id="2064" name="TextBox 2063">
              <a:extLst>
                <a:ext uri="{FF2B5EF4-FFF2-40B4-BE49-F238E27FC236}">
                  <a16:creationId xmlns:a16="http://schemas.microsoft.com/office/drawing/2014/main" id="{98AF998F-17D8-87FD-5C1D-2FF9E6798432}"/>
                </a:ext>
              </a:extLst>
            </p:cNvPr>
            <p:cNvSpPr txBox="1"/>
            <p:nvPr/>
          </p:nvSpPr>
          <p:spPr>
            <a:xfrm rot="2412999">
              <a:off x="5871282" y="2962614"/>
              <a:ext cx="481517"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2000</a:t>
              </a:r>
            </a:p>
          </p:txBody>
        </p:sp>
        <p:sp>
          <p:nvSpPr>
            <p:cNvPr id="2065" name="TextBox 2064">
              <a:extLst>
                <a:ext uri="{FF2B5EF4-FFF2-40B4-BE49-F238E27FC236}">
                  <a16:creationId xmlns:a16="http://schemas.microsoft.com/office/drawing/2014/main" id="{2341E6E6-9C57-8A61-7F2A-982E422735B5}"/>
                </a:ext>
              </a:extLst>
            </p:cNvPr>
            <p:cNvSpPr txBox="1"/>
            <p:nvPr/>
          </p:nvSpPr>
          <p:spPr>
            <a:xfrm rot="2412999">
              <a:off x="6200230" y="2969599"/>
              <a:ext cx="481517"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2010</a:t>
              </a:r>
            </a:p>
          </p:txBody>
        </p:sp>
        <p:sp>
          <p:nvSpPr>
            <p:cNvPr id="2066" name="TextBox 2065">
              <a:extLst>
                <a:ext uri="{FF2B5EF4-FFF2-40B4-BE49-F238E27FC236}">
                  <a16:creationId xmlns:a16="http://schemas.microsoft.com/office/drawing/2014/main" id="{ACCE056B-2100-3514-BEEF-0DA7A7411162}"/>
                </a:ext>
              </a:extLst>
            </p:cNvPr>
            <p:cNvSpPr txBox="1"/>
            <p:nvPr/>
          </p:nvSpPr>
          <p:spPr>
            <a:xfrm rot="2412999">
              <a:off x="6529180" y="2966471"/>
              <a:ext cx="481517"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2020</a:t>
              </a:r>
            </a:p>
          </p:txBody>
        </p:sp>
        <p:sp>
          <p:nvSpPr>
            <p:cNvPr id="2067" name="TextBox 2066">
              <a:extLst>
                <a:ext uri="{FF2B5EF4-FFF2-40B4-BE49-F238E27FC236}">
                  <a16:creationId xmlns:a16="http://schemas.microsoft.com/office/drawing/2014/main" id="{6D1C8065-7711-24BC-8CCB-AF7238DEFB5C}"/>
                </a:ext>
              </a:extLst>
            </p:cNvPr>
            <p:cNvSpPr txBox="1"/>
            <p:nvPr/>
          </p:nvSpPr>
          <p:spPr>
            <a:xfrm rot="2412999">
              <a:off x="6866602" y="2973455"/>
              <a:ext cx="481517"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2030</a:t>
              </a:r>
            </a:p>
          </p:txBody>
        </p:sp>
        <p:sp>
          <p:nvSpPr>
            <p:cNvPr id="2068" name="TextBox 2067">
              <a:extLst>
                <a:ext uri="{FF2B5EF4-FFF2-40B4-BE49-F238E27FC236}">
                  <a16:creationId xmlns:a16="http://schemas.microsoft.com/office/drawing/2014/main" id="{A0749991-0B7C-731B-F39A-B492E8895BA8}"/>
                </a:ext>
              </a:extLst>
            </p:cNvPr>
            <p:cNvSpPr txBox="1"/>
            <p:nvPr/>
          </p:nvSpPr>
          <p:spPr>
            <a:xfrm rot="2412999">
              <a:off x="7195551" y="2980441"/>
              <a:ext cx="481517"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2040</a:t>
              </a:r>
            </a:p>
          </p:txBody>
        </p:sp>
        <p:sp>
          <p:nvSpPr>
            <p:cNvPr id="2069" name="TextBox 2068">
              <a:extLst>
                <a:ext uri="{FF2B5EF4-FFF2-40B4-BE49-F238E27FC236}">
                  <a16:creationId xmlns:a16="http://schemas.microsoft.com/office/drawing/2014/main" id="{E8AD8A7E-A01D-5AA4-4AAE-3CD9C07D9FB4}"/>
                </a:ext>
              </a:extLst>
            </p:cNvPr>
            <p:cNvSpPr txBox="1"/>
            <p:nvPr/>
          </p:nvSpPr>
          <p:spPr>
            <a:xfrm rot="2412999">
              <a:off x="7564019" y="2966144"/>
              <a:ext cx="481517" cy="252569"/>
            </a:xfrm>
            <a:prstGeom prst="rect">
              <a:avLst/>
            </a:prstGeom>
            <a:noFill/>
          </p:spPr>
          <p:txBody>
            <a:bodyPr wrap="none" rtlCol="0">
              <a:spAutoFit/>
            </a:bodyPr>
            <a:lstStyle/>
            <a:p>
              <a:pPr algn="l"/>
              <a:r>
                <a:rPr lang="en-US" sz="900" b="1" dirty="0">
                  <a:latin typeface="Arial" panose="020B0604020202020204" pitchFamily="34" charset="0"/>
                  <a:cs typeface="Arial" panose="020B0604020202020204" pitchFamily="34" charset="0"/>
                </a:rPr>
                <a:t>2050</a:t>
              </a:r>
            </a:p>
          </p:txBody>
        </p:sp>
        <p:sp>
          <p:nvSpPr>
            <p:cNvPr id="2071" name="TextBox 2070">
              <a:extLst>
                <a:ext uri="{FF2B5EF4-FFF2-40B4-BE49-F238E27FC236}">
                  <a16:creationId xmlns:a16="http://schemas.microsoft.com/office/drawing/2014/main" id="{80133C1A-CB0C-8B67-9C35-8BFFB187C543}"/>
                </a:ext>
              </a:extLst>
            </p:cNvPr>
            <p:cNvSpPr txBox="1"/>
            <p:nvPr/>
          </p:nvSpPr>
          <p:spPr>
            <a:xfrm rot="16200000">
              <a:off x="3370116" y="2170312"/>
              <a:ext cx="1696298" cy="253916"/>
            </a:xfrm>
            <a:prstGeom prst="rect">
              <a:avLst/>
            </a:prstGeom>
            <a:noFill/>
          </p:spPr>
          <p:txBody>
            <a:bodyPr wrap="none" rtlCol="0">
              <a:spAutoFit/>
            </a:bodyPr>
            <a:lstStyle/>
            <a:p>
              <a:pPr algn="l"/>
              <a:r>
                <a:rPr lang="en-US" sz="1050" b="1" dirty="0">
                  <a:latin typeface="Arial" panose="020B0604020202020204" pitchFamily="34" charset="0"/>
                  <a:cs typeface="Arial" panose="020B0604020202020204" pitchFamily="34" charset="0"/>
                </a:rPr>
                <a:t>Atmospheric CO</a:t>
              </a:r>
              <a:r>
                <a:rPr lang="en-US" sz="1050" b="1" baseline="-25000" dirty="0">
                  <a:latin typeface="Arial" panose="020B0604020202020204" pitchFamily="34" charset="0"/>
                  <a:cs typeface="Arial" panose="020B0604020202020204" pitchFamily="34" charset="0"/>
                </a:rPr>
                <a:t>2 </a:t>
              </a:r>
              <a:r>
                <a:rPr lang="en-US" sz="1050" b="1" dirty="0">
                  <a:latin typeface="Arial" panose="020B0604020202020204" pitchFamily="34" charset="0"/>
                  <a:cs typeface="Arial" panose="020B0604020202020204" pitchFamily="34" charset="0"/>
                </a:rPr>
                <a:t>(ppm)</a:t>
              </a:r>
            </a:p>
          </p:txBody>
        </p:sp>
      </p:grpSp>
      <p:pic>
        <p:nvPicPr>
          <p:cNvPr id="2075" name="Picture 10">
            <a:extLst>
              <a:ext uri="{FF2B5EF4-FFF2-40B4-BE49-F238E27FC236}">
                <a16:creationId xmlns:a16="http://schemas.microsoft.com/office/drawing/2014/main" id="{3F3E94B4-135D-ACD1-555F-DA4680B332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878" y="4299831"/>
            <a:ext cx="2479507" cy="1388524"/>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6" descr="Why The World Is Running Out Of Soil - YouTube">
            <a:extLst>
              <a:ext uri="{FF2B5EF4-FFF2-40B4-BE49-F238E27FC236}">
                <a16:creationId xmlns:a16="http://schemas.microsoft.com/office/drawing/2014/main" id="{5233F369-AC1F-08B8-2F8F-80D22583D8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642" y="4305820"/>
            <a:ext cx="2540617" cy="1422745"/>
          </a:xfrm>
          <a:prstGeom prst="rect">
            <a:avLst/>
          </a:prstGeom>
          <a:noFill/>
          <a:extLst>
            <a:ext uri="{909E8E84-426E-40DD-AFC4-6F175D3DCCD1}">
              <a14:hiddenFill xmlns:a14="http://schemas.microsoft.com/office/drawing/2010/main">
                <a:solidFill>
                  <a:srgbClr val="FFFFFF"/>
                </a:solidFill>
              </a14:hiddenFill>
            </a:ext>
          </a:extLst>
        </p:spPr>
      </p:pic>
      <p:sp>
        <p:nvSpPr>
          <p:cNvPr id="2078" name="화살표: 오른쪽 16">
            <a:extLst>
              <a:ext uri="{FF2B5EF4-FFF2-40B4-BE49-F238E27FC236}">
                <a16:creationId xmlns:a16="http://schemas.microsoft.com/office/drawing/2014/main" id="{61AF29E1-FD6D-EAA3-87D4-CF005C9F70C2}"/>
              </a:ext>
            </a:extLst>
          </p:cNvPr>
          <p:cNvSpPr/>
          <p:nvPr/>
        </p:nvSpPr>
        <p:spPr>
          <a:xfrm>
            <a:off x="3965583" y="4596829"/>
            <a:ext cx="738664" cy="908815"/>
          </a:xfrm>
          <a:prstGeom prst="rightArrow">
            <a:avLst>
              <a:gd name="adj1" fmla="val 50000"/>
              <a:gd name="adj2" fmla="val 55933"/>
            </a:avLst>
          </a:prstGeom>
          <a:gradFill flip="none" rotWithShape="1">
            <a:gsLst>
              <a:gs pos="0">
                <a:srgbClr val="FF0000">
                  <a:alpha val="0"/>
                </a:srgbClr>
              </a:gs>
              <a:gs pos="66000">
                <a:srgbClr val="FF0000"/>
              </a:gs>
              <a:gs pos="100000">
                <a:srgbClr val="FF0000"/>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C47FF77E-E973-3DA0-75C8-FAE418E85DE6}"/>
              </a:ext>
            </a:extLst>
          </p:cNvPr>
          <p:cNvSpPr txBox="1"/>
          <p:nvPr/>
        </p:nvSpPr>
        <p:spPr>
          <a:xfrm>
            <a:off x="97574" y="4309306"/>
            <a:ext cx="1102068" cy="830997"/>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[20] Soil Mapping and Process Modeling for Sustainable Land Use Management, 2017</a:t>
            </a:r>
          </a:p>
        </p:txBody>
      </p:sp>
    </p:spTree>
    <p:extLst>
      <p:ext uri="{BB962C8B-B14F-4D97-AF65-F5344CB8AC3E}">
        <p14:creationId xmlns:p14="http://schemas.microsoft.com/office/powerpoint/2010/main" val="403468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DB5FDE7-C1CD-40E5-BF3E-45D2CC598163}"/>
              </a:ext>
            </a:extLst>
          </p:cNvPr>
          <p:cNvSpPr/>
          <p:nvPr/>
        </p:nvSpPr>
        <p:spPr>
          <a:xfrm>
            <a:off x="4843326" y="1375183"/>
            <a:ext cx="4048063" cy="338554"/>
          </a:xfrm>
          <a:prstGeom prst="rect">
            <a:avLst/>
          </a:prstGeom>
        </p:spPr>
        <p:txBody>
          <a:bodyPr wrap="square">
            <a:spAutoFit/>
          </a:bodyPr>
          <a:lstStyle/>
          <a:p>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 ↑ ↑ SOC </a:t>
            </a: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a:t>
            </a: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 ↑ ↑ Incentive</a:t>
            </a:r>
          </a:p>
        </p:txBody>
      </p:sp>
      <p:sp>
        <p:nvSpPr>
          <p:cNvPr id="3" name="TextBox 61">
            <a:extLst>
              <a:ext uri="{FF2B5EF4-FFF2-40B4-BE49-F238E27FC236}">
                <a16:creationId xmlns:a16="http://schemas.microsoft.com/office/drawing/2014/main" id="{BDB336BD-DE6A-4DEF-E86A-9FFDD3A397E4}"/>
              </a:ext>
            </a:extLst>
          </p:cNvPr>
          <p:cNvSpPr txBox="1"/>
          <p:nvPr/>
        </p:nvSpPr>
        <p:spPr>
          <a:xfrm>
            <a:off x="1122219" y="164789"/>
            <a:ext cx="5496868"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Importance of SOC estimation</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6" name="TextBox 5">
            <a:extLst>
              <a:ext uri="{FF2B5EF4-FFF2-40B4-BE49-F238E27FC236}">
                <a16:creationId xmlns:a16="http://schemas.microsoft.com/office/drawing/2014/main" id="{FA6EA56F-686A-1293-782E-4B8777E0CFC0}"/>
              </a:ext>
            </a:extLst>
          </p:cNvPr>
          <p:cNvSpPr txBox="1"/>
          <p:nvPr/>
        </p:nvSpPr>
        <p:spPr>
          <a:xfrm>
            <a:off x="7570488" y="1296982"/>
            <a:ext cx="1536755" cy="215444"/>
          </a:xfrm>
          <a:prstGeom prst="rect">
            <a:avLst/>
          </a:prstGeom>
          <a:noFill/>
        </p:spPr>
        <p:txBody>
          <a:bodyPr wrap="square">
            <a:spAutoFit/>
          </a:bodyPr>
          <a:lstStyle/>
          <a:p>
            <a:r>
              <a:rPr lang="en-US" sz="800" b="0" i="0" dirty="0">
                <a:solidFill>
                  <a:srgbClr val="333333"/>
                </a:solidFill>
                <a:effectLst/>
                <a:latin typeface="Open Sans" panose="020B0606030504020204" pitchFamily="34" charset="0"/>
              </a:rPr>
              <a:t>[</a:t>
            </a:r>
            <a:r>
              <a:rPr lang="en-US" sz="800" dirty="0">
                <a:solidFill>
                  <a:srgbClr val="333333"/>
                </a:solidFill>
                <a:latin typeface="Open Sans" panose="020B0606030504020204" pitchFamily="34" charset="0"/>
              </a:rPr>
              <a:t>9</a:t>
            </a:r>
            <a:r>
              <a:rPr lang="en-US" sz="800" b="0" i="0" dirty="0">
                <a:solidFill>
                  <a:srgbClr val="333333"/>
                </a:solidFill>
                <a:effectLst/>
                <a:latin typeface="Open Sans" panose="020B0606030504020204" pitchFamily="34" charset="0"/>
              </a:rPr>
              <a:t>] UNCCD COP15, 2022</a:t>
            </a:r>
            <a:endParaRPr lang="en-US" sz="800" dirty="0"/>
          </a:p>
        </p:txBody>
      </p:sp>
      <p:sp>
        <p:nvSpPr>
          <p:cNvPr id="9" name="화살표: 오른쪽 16">
            <a:extLst>
              <a:ext uri="{FF2B5EF4-FFF2-40B4-BE49-F238E27FC236}">
                <a16:creationId xmlns:a16="http://schemas.microsoft.com/office/drawing/2014/main" id="{7178799F-D6CC-C627-D77B-048302A5286A}"/>
              </a:ext>
            </a:extLst>
          </p:cNvPr>
          <p:cNvSpPr/>
          <p:nvPr/>
        </p:nvSpPr>
        <p:spPr>
          <a:xfrm rot="5400000">
            <a:off x="4225807" y="2371859"/>
            <a:ext cx="689084" cy="962979"/>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B4AABF3E-3D05-F7AE-4A05-2B6530C87CB1}"/>
              </a:ext>
            </a:extLst>
          </p:cNvPr>
          <p:cNvSpPr txBox="1"/>
          <p:nvPr/>
        </p:nvSpPr>
        <p:spPr>
          <a:xfrm>
            <a:off x="972203" y="5900402"/>
            <a:ext cx="7194928" cy="584775"/>
          </a:xfrm>
          <a:prstGeom prst="rect">
            <a:avLst/>
          </a:prstGeom>
          <a:noFill/>
        </p:spPr>
        <p:txBody>
          <a:bodyPr wrap="square">
            <a:spAutoFit/>
          </a:bodyPr>
          <a:lstStyle/>
          <a:p>
            <a:pPr algn="ct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Too </a:t>
            </a:r>
            <a:r>
              <a:rPr lang="en-US" altLang="ko-KR" sz="16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slow, </a:t>
            </a: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require </a:t>
            </a:r>
            <a:r>
              <a:rPr lang="en-US" altLang="ko-KR" sz="16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dangerous chemicals </a:t>
            </a: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and </a:t>
            </a:r>
            <a:r>
              <a:rPr lang="en-US" altLang="ko-KR" sz="16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laboratory setting </a:t>
            </a:r>
          </a:p>
          <a:p>
            <a:pPr algn="ctr"/>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Not scalable  Need to monitor SOC at global scale and at real-time</a:t>
            </a:r>
            <a:endPar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endParaRPr>
          </a:p>
        </p:txBody>
      </p:sp>
      <p:grpSp>
        <p:nvGrpSpPr>
          <p:cNvPr id="11" name="Group 10">
            <a:extLst>
              <a:ext uri="{FF2B5EF4-FFF2-40B4-BE49-F238E27FC236}">
                <a16:creationId xmlns:a16="http://schemas.microsoft.com/office/drawing/2014/main" id="{3EC98BAA-AB0D-D3D1-6233-C2191BAF8750}"/>
              </a:ext>
            </a:extLst>
          </p:cNvPr>
          <p:cNvGrpSpPr/>
          <p:nvPr/>
        </p:nvGrpSpPr>
        <p:grpSpPr>
          <a:xfrm>
            <a:off x="1122219" y="3757324"/>
            <a:ext cx="6793872" cy="2074993"/>
            <a:chOff x="776724" y="3677646"/>
            <a:chExt cx="7788586" cy="2356322"/>
          </a:xfrm>
        </p:grpSpPr>
        <p:pic>
          <p:nvPicPr>
            <p:cNvPr id="13" name="그림 1">
              <a:extLst>
                <a:ext uri="{FF2B5EF4-FFF2-40B4-BE49-F238E27FC236}">
                  <a16:creationId xmlns:a16="http://schemas.microsoft.com/office/drawing/2014/main" id="{28B5337D-691C-34EE-416E-0AD0FB576C58}"/>
                </a:ext>
              </a:extLst>
            </p:cNvPr>
            <p:cNvPicPr>
              <a:picLocks noChangeAspect="1"/>
            </p:cNvPicPr>
            <p:nvPr/>
          </p:nvPicPr>
          <p:blipFill rotWithShape="1">
            <a:blip r:embed="rId3"/>
            <a:srcRect r="67039"/>
            <a:stretch/>
          </p:blipFill>
          <p:spPr>
            <a:xfrm>
              <a:off x="2217228" y="3726959"/>
              <a:ext cx="1294534" cy="794585"/>
            </a:xfrm>
            <a:prstGeom prst="rect">
              <a:avLst/>
            </a:prstGeom>
          </p:spPr>
        </p:pic>
        <p:sp>
          <p:nvSpPr>
            <p:cNvPr id="14" name="직사각형 1">
              <a:extLst>
                <a:ext uri="{FF2B5EF4-FFF2-40B4-BE49-F238E27FC236}">
                  <a16:creationId xmlns:a16="http://schemas.microsoft.com/office/drawing/2014/main" id="{0FE342CF-90B8-5B07-7CF3-FAFCC6D410C5}"/>
                </a:ext>
              </a:extLst>
            </p:cNvPr>
            <p:cNvSpPr/>
            <p:nvPr/>
          </p:nvSpPr>
          <p:spPr>
            <a:xfrm>
              <a:off x="2273547" y="4521544"/>
              <a:ext cx="1271955" cy="307777"/>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Sieve soil</a:t>
              </a:r>
            </a:p>
          </p:txBody>
        </p:sp>
        <p:sp>
          <p:nvSpPr>
            <p:cNvPr id="15" name="화살표: 오른쪽 16">
              <a:extLst>
                <a:ext uri="{FF2B5EF4-FFF2-40B4-BE49-F238E27FC236}">
                  <a16:creationId xmlns:a16="http://schemas.microsoft.com/office/drawing/2014/main" id="{CA52EBFD-B151-3031-36BF-105C4959FE87}"/>
                </a:ext>
              </a:extLst>
            </p:cNvPr>
            <p:cNvSpPr/>
            <p:nvPr/>
          </p:nvSpPr>
          <p:spPr>
            <a:xfrm>
              <a:off x="3724438" y="3710461"/>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16" name="그림 1">
              <a:extLst>
                <a:ext uri="{FF2B5EF4-FFF2-40B4-BE49-F238E27FC236}">
                  <a16:creationId xmlns:a16="http://schemas.microsoft.com/office/drawing/2014/main" id="{91628CED-9FD4-E582-B6EA-AA18565F3D1A}"/>
                </a:ext>
              </a:extLst>
            </p:cNvPr>
            <p:cNvPicPr>
              <a:picLocks noChangeAspect="1"/>
            </p:cNvPicPr>
            <p:nvPr/>
          </p:nvPicPr>
          <p:blipFill rotWithShape="1">
            <a:blip r:embed="rId3"/>
            <a:srcRect l="33149" r="34146"/>
            <a:stretch/>
          </p:blipFill>
          <p:spPr>
            <a:xfrm>
              <a:off x="4346524" y="3710461"/>
              <a:ext cx="1294535" cy="800777"/>
            </a:xfrm>
            <a:prstGeom prst="rect">
              <a:avLst/>
            </a:prstGeom>
          </p:spPr>
        </p:pic>
        <p:sp>
          <p:nvSpPr>
            <p:cNvPr id="17" name="직사각형 1">
              <a:extLst>
                <a:ext uri="{FF2B5EF4-FFF2-40B4-BE49-F238E27FC236}">
                  <a16:creationId xmlns:a16="http://schemas.microsoft.com/office/drawing/2014/main" id="{16BDC487-8ED6-3437-102D-AAC26CF7E7B2}"/>
                </a:ext>
              </a:extLst>
            </p:cNvPr>
            <p:cNvSpPr/>
            <p:nvPr/>
          </p:nvSpPr>
          <p:spPr>
            <a:xfrm>
              <a:off x="4019740" y="4524652"/>
              <a:ext cx="1915620" cy="349506"/>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Weigh</a:t>
              </a:r>
            </a:p>
          </p:txBody>
        </p:sp>
        <p:pic>
          <p:nvPicPr>
            <p:cNvPr id="18" name="그림 1">
              <a:extLst>
                <a:ext uri="{FF2B5EF4-FFF2-40B4-BE49-F238E27FC236}">
                  <a16:creationId xmlns:a16="http://schemas.microsoft.com/office/drawing/2014/main" id="{65880016-800E-E2E4-E3AB-2BB13FC25C95}"/>
                </a:ext>
              </a:extLst>
            </p:cNvPr>
            <p:cNvPicPr>
              <a:picLocks noChangeAspect="1"/>
            </p:cNvPicPr>
            <p:nvPr/>
          </p:nvPicPr>
          <p:blipFill rotWithShape="1">
            <a:blip r:embed="rId3"/>
            <a:srcRect l="66418"/>
            <a:stretch/>
          </p:blipFill>
          <p:spPr>
            <a:xfrm>
              <a:off x="6505013" y="3698331"/>
              <a:ext cx="1366452" cy="823213"/>
            </a:xfrm>
            <a:prstGeom prst="rect">
              <a:avLst/>
            </a:prstGeom>
          </p:spPr>
        </p:pic>
        <p:sp>
          <p:nvSpPr>
            <p:cNvPr id="19" name="화살표: 오른쪽 16">
              <a:extLst>
                <a:ext uri="{FF2B5EF4-FFF2-40B4-BE49-F238E27FC236}">
                  <a16:creationId xmlns:a16="http://schemas.microsoft.com/office/drawing/2014/main" id="{3A6F9305-9358-28B9-D82F-0EC18CB274BC}"/>
                </a:ext>
              </a:extLst>
            </p:cNvPr>
            <p:cNvSpPr/>
            <p:nvPr/>
          </p:nvSpPr>
          <p:spPr>
            <a:xfrm>
              <a:off x="5847599" y="3677646"/>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0" name="직사각형 1">
              <a:extLst>
                <a:ext uri="{FF2B5EF4-FFF2-40B4-BE49-F238E27FC236}">
                  <a16:creationId xmlns:a16="http://schemas.microsoft.com/office/drawing/2014/main" id="{F308DE2B-32E0-3998-F3D7-1D55E818F46F}"/>
                </a:ext>
              </a:extLst>
            </p:cNvPr>
            <p:cNvSpPr/>
            <p:nvPr/>
          </p:nvSpPr>
          <p:spPr>
            <a:xfrm>
              <a:off x="6033659" y="4485046"/>
              <a:ext cx="2389858" cy="307777"/>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Add K</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2</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Cr</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2</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O</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7 </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solution</a:t>
              </a:r>
            </a:p>
          </p:txBody>
        </p:sp>
        <p:pic>
          <p:nvPicPr>
            <p:cNvPr id="21" name="그림 2">
              <a:extLst>
                <a:ext uri="{FF2B5EF4-FFF2-40B4-BE49-F238E27FC236}">
                  <a16:creationId xmlns:a16="http://schemas.microsoft.com/office/drawing/2014/main" id="{B8957BA9-C026-A46E-EA7A-CFED2B604E71}"/>
                </a:ext>
              </a:extLst>
            </p:cNvPr>
            <p:cNvPicPr>
              <a:picLocks noChangeAspect="1"/>
            </p:cNvPicPr>
            <p:nvPr/>
          </p:nvPicPr>
          <p:blipFill rotWithShape="1">
            <a:blip r:embed="rId4"/>
            <a:srcRect r="66675"/>
            <a:stretch/>
          </p:blipFill>
          <p:spPr>
            <a:xfrm>
              <a:off x="1805108" y="4881969"/>
              <a:ext cx="1294534" cy="769056"/>
            </a:xfrm>
            <a:prstGeom prst="rect">
              <a:avLst/>
            </a:prstGeom>
          </p:spPr>
        </p:pic>
        <p:sp>
          <p:nvSpPr>
            <p:cNvPr id="22" name="화살표: 오른쪽 16">
              <a:extLst>
                <a:ext uri="{FF2B5EF4-FFF2-40B4-BE49-F238E27FC236}">
                  <a16:creationId xmlns:a16="http://schemas.microsoft.com/office/drawing/2014/main" id="{526423CB-F292-ED1A-8679-1EF91FDB1D75}"/>
                </a:ext>
              </a:extLst>
            </p:cNvPr>
            <p:cNvSpPr/>
            <p:nvPr/>
          </p:nvSpPr>
          <p:spPr>
            <a:xfrm>
              <a:off x="1195753" y="4847380"/>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3" name="직사각형 1">
              <a:extLst>
                <a:ext uri="{FF2B5EF4-FFF2-40B4-BE49-F238E27FC236}">
                  <a16:creationId xmlns:a16="http://schemas.microsoft.com/office/drawing/2014/main" id="{1813629B-8D97-4459-F31F-20BFCEB8FC06}"/>
                </a:ext>
              </a:extLst>
            </p:cNvPr>
            <p:cNvSpPr/>
            <p:nvPr/>
          </p:nvSpPr>
          <p:spPr>
            <a:xfrm>
              <a:off x="1209900" y="5684462"/>
              <a:ext cx="2514539" cy="349506"/>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Add conc. H</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2</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4</a:t>
              </a:r>
              <a:endPar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endParaRPr>
            </a:p>
          </p:txBody>
        </p:sp>
        <p:sp>
          <p:nvSpPr>
            <p:cNvPr id="24" name="화살표: 오른쪽 16">
              <a:extLst>
                <a:ext uri="{FF2B5EF4-FFF2-40B4-BE49-F238E27FC236}">
                  <a16:creationId xmlns:a16="http://schemas.microsoft.com/office/drawing/2014/main" id="{26B49348-9BA0-59BC-A778-D8070625DED4}"/>
                </a:ext>
              </a:extLst>
            </p:cNvPr>
            <p:cNvSpPr/>
            <p:nvPr/>
          </p:nvSpPr>
          <p:spPr>
            <a:xfrm>
              <a:off x="3312317" y="4855514"/>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26" name="그림 2">
              <a:extLst>
                <a:ext uri="{FF2B5EF4-FFF2-40B4-BE49-F238E27FC236}">
                  <a16:creationId xmlns:a16="http://schemas.microsoft.com/office/drawing/2014/main" id="{79866F4D-79A5-70B3-C75D-DD14ED6EBEDE}"/>
                </a:ext>
              </a:extLst>
            </p:cNvPr>
            <p:cNvPicPr>
              <a:picLocks noChangeAspect="1"/>
            </p:cNvPicPr>
            <p:nvPr/>
          </p:nvPicPr>
          <p:blipFill rotWithShape="1">
            <a:blip r:embed="rId4"/>
            <a:srcRect l="33325" r="33962"/>
            <a:stretch/>
          </p:blipFill>
          <p:spPr>
            <a:xfrm>
              <a:off x="3955298" y="4847380"/>
              <a:ext cx="1326395" cy="802719"/>
            </a:xfrm>
            <a:prstGeom prst="rect">
              <a:avLst/>
            </a:prstGeom>
          </p:spPr>
        </p:pic>
        <p:sp>
          <p:nvSpPr>
            <p:cNvPr id="27" name="직사각형 1">
              <a:extLst>
                <a:ext uri="{FF2B5EF4-FFF2-40B4-BE49-F238E27FC236}">
                  <a16:creationId xmlns:a16="http://schemas.microsoft.com/office/drawing/2014/main" id="{271F8078-A175-1481-306F-00E98E339C72}"/>
                </a:ext>
              </a:extLst>
            </p:cNvPr>
            <p:cNvSpPr/>
            <p:nvPr/>
          </p:nvSpPr>
          <p:spPr>
            <a:xfrm>
              <a:off x="3511762" y="5658029"/>
              <a:ext cx="2267544" cy="307777"/>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Left at room temp.</a:t>
              </a:r>
            </a:p>
          </p:txBody>
        </p:sp>
        <p:sp>
          <p:nvSpPr>
            <p:cNvPr id="28" name="화살표: 오른쪽 16">
              <a:extLst>
                <a:ext uri="{FF2B5EF4-FFF2-40B4-BE49-F238E27FC236}">
                  <a16:creationId xmlns:a16="http://schemas.microsoft.com/office/drawing/2014/main" id="{DDED3E03-3071-3FA0-5B36-BBE5E8BAA4E4}"/>
                </a:ext>
              </a:extLst>
            </p:cNvPr>
            <p:cNvSpPr/>
            <p:nvPr/>
          </p:nvSpPr>
          <p:spPr>
            <a:xfrm>
              <a:off x="5435479" y="4855514"/>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29" name="그림 2">
              <a:extLst>
                <a:ext uri="{FF2B5EF4-FFF2-40B4-BE49-F238E27FC236}">
                  <a16:creationId xmlns:a16="http://schemas.microsoft.com/office/drawing/2014/main" id="{0B7121AB-7644-DBEF-3D3B-67A10BAB0E5D}"/>
                </a:ext>
              </a:extLst>
            </p:cNvPr>
            <p:cNvPicPr>
              <a:picLocks noChangeAspect="1"/>
            </p:cNvPicPr>
            <p:nvPr/>
          </p:nvPicPr>
          <p:blipFill rotWithShape="1">
            <a:blip r:embed="rId4"/>
            <a:srcRect l="66038"/>
            <a:stretch/>
          </p:blipFill>
          <p:spPr>
            <a:xfrm>
              <a:off x="6121159" y="4855514"/>
              <a:ext cx="1364801" cy="795600"/>
            </a:xfrm>
            <a:prstGeom prst="rect">
              <a:avLst/>
            </a:prstGeom>
          </p:spPr>
        </p:pic>
        <p:sp>
          <p:nvSpPr>
            <p:cNvPr id="30" name="직사각형 1">
              <a:extLst>
                <a:ext uri="{FF2B5EF4-FFF2-40B4-BE49-F238E27FC236}">
                  <a16:creationId xmlns:a16="http://schemas.microsoft.com/office/drawing/2014/main" id="{F196AAA9-7F6D-6492-F521-1CBBFC39F504}"/>
                </a:ext>
              </a:extLst>
            </p:cNvPr>
            <p:cNvSpPr/>
            <p:nvPr/>
          </p:nvSpPr>
          <p:spPr>
            <a:xfrm>
              <a:off x="5490112" y="5641965"/>
              <a:ext cx="3075198" cy="349506"/>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Titrate with FeSO</a:t>
              </a:r>
              <a:r>
                <a:rPr lang="en-US" altLang="ko-KR" sz="1400" b="1" baseline="-25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4 </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SOC</a:t>
              </a:r>
            </a:p>
          </p:txBody>
        </p:sp>
        <p:sp>
          <p:nvSpPr>
            <p:cNvPr id="32" name="화살표: 오른쪽 16">
              <a:extLst>
                <a:ext uri="{FF2B5EF4-FFF2-40B4-BE49-F238E27FC236}">
                  <a16:creationId xmlns:a16="http://schemas.microsoft.com/office/drawing/2014/main" id="{8C1AB5B4-2771-B993-26C7-7D81634BE534}"/>
                </a:ext>
              </a:extLst>
            </p:cNvPr>
            <p:cNvSpPr/>
            <p:nvPr/>
          </p:nvSpPr>
          <p:spPr>
            <a:xfrm>
              <a:off x="1661383" y="3745753"/>
              <a:ext cx="449507" cy="794585"/>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33" name="직사각형 1">
              <a:extLst>
                <a:ext uri="{FF2B5EF4-FFF2-40B4-BE49-F238E27FC236}">
                  <a16:creationId xmlns:a16="http://schemas.microsoft.com/office/drawing/2014/main" id="{CBB75D50-5D7F-7AE8-C0C2-1315F564E80E}"/>
                </a:ext>
              </a:extLst>
            </p:cNvPr>
            <p:cNvSpPr/>
            <p:nvPr/>
          </p:nvSpPr>
          <p:spPr>
            <a:xfrm>
              <a:off x="776724" y="3844259"/>
              <a:ext cx="978639" cy="523220"/>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Send soil to lab</a:t>
              </a:r>
            </a:p>
          </p:txBody>
        </p:sp>
      </p:grpSp>
      <p:sp>
        <p:nvSpPr>
          <p:cNvPr id="35" name="TextBox 34">
            <a:extLst>
              <a:ext uri="{FF2B5EF4-FFF2-40B4-BE49-F238E27FC236}">
                <a16:creationId xmlns:a16="http://schemas.microsoft.com/office/drawing/2014/main" id="{E8E3F307-C694-8985-3798-3ADA64CD99CC}"/>
              </a:ext>
            </a:extLst>
          </p:cNvPr>
          <p:cNvSpPr txBox="1"/>
          <p:nvPr/>
        </p:nvSpPr>
        <p:spPr>
          <a:xfrm>
            <a:off x="7589366" y="6615074"/>
            <a:ext cx="1302023" cy="215444"/>
          </a:xfrm>
          <a:prstGeom prst="rect">
            <a:avLst/>
          </a:prstGeom>
          <a:noFill/>
        </p:spPr>
        <p:txBody>
          <a:bodyPr wrap="square">
            <a:spAutoFit/>
          </a:bodyPr>
          <a:lstStyle/>
          <a:p>
            <a:pPr algn="ctr"/>
            <a:r>
              <a:rPr lang="en-US" sz="800" b="0" i="1" dirty="0">
                <a:solidFill>
                  <a:srgbClr val="222222"/>
                </a:solidFill>
                <a:effectLst/>
                <a:latin typeface="Arial" panose="020B0604020202020204" pitchFamily="34" charset="0"/>
              </a:rPr>
              <a:t>[11] Soil &amp; Man.</a:t>
            </a:r>
            <a:r>
              <a:rPr lang="en-US" sz="800" b="0" i="0" dirty="0">
                <a:solidFill>
                  <a:srgbClr val="222222"/>
                </a:solidFill>
                <a:effectLst/>
                <a:latin typeface="Arial" panose="020B0604020202020204" pitchFamily="34" charset="0"/>
              </a:rPr>
              <a:t>, 2007</a:t>
            </a:r>
            <a:endParaRPr lang="en-US" sz="800" dirty="0"/>
          </a:p>
        </p:txBody>
      </p:sp>
      <p:sp>
        <p:nvSpPr>
          <p:cNvPr id="4" name="TextBox 3">
            <a:extLst>
              <a:ext uri="{FF2B5EF4-FFF2-40B4-BE49-F238E27FC236}">
                <a16:creationId xmlns:a16="http://schemas.microsoft.com/office/drawing/2014/main" id="{0498A158-8023-A581-9849-E0D6046E03F1}"/>
              </a:ext>
            </a:extLst>
          </p:cNvPr>
          <p:cNvSpPr txBox="1"/>
          <p:nvPr/>
        </p:nvSpPr>
        <p:spPr>
          <a:xfrm>
            <a:off x="4826352" y="1676540"/>
            <a:ext cx="4296473" cy="844142"/>
          </a:xfrm>
          <a:prstGeom prst="rect">
            <a:avLst/>
          </a:prstGeom>
          <a:noFill/>
        </p:spPr>
        <p:txBody>
          <a:bodyPr wrap="square" rtlCol="0">
            <a:spAutoFit/>
          </a:bodyPr>
          <a:lstStyle/>
          <a:p>
            <a:pPr marL="285750" indent="-285750">
              <a:lnSpc>
                <a:spcPct val="120000"/>
              </a:lnSpc>
              <a:buFont typeface="Wingdings" panose="05000000000000000000" pitchFamily="2" charset="2"/>
              <a:buChar char="q"/>
            </a:pPr>
            <a:r>
              <a:rPr lang="en-US" sz="1400" b="1" dirty="0">
                <a:solidFill>
                  <a:srgbClr val="0000FF"/>
                </a:solidFill>
                <a:latin typeface="Arial" panose="020B0604020202020204" pitchFamily="34" charset="0"/>
                <a:cs typeface="Arial" panose="020B0604020202020204" pitchFamily="34" charset="0"/>
              </a:rPr>
              <a:t>“Healthy Soils Program” in California, US</a:t>
            </a:r>
          </a:p>
          <a:p>
            <a:pPr marL="285750" indent="-285750">
              <a:lnSpc>
                <a:spcPct val="120000"/>
              </a:lnSpc>
              <a:buFont typeface="Wingdings" panose="05000000000000000000" pitchFamily="2" charset="2"/>
              <a:buChar char="q"/>
            </a:pPr>
            <a:r>
              <a:rPr lang="en-US" sz="1400" b="1" dirty="0">
                <a:solidFill>
                  <a:srgbClr val="0000FF"/>
                </a:solidFill>
                <a:latin typeface="Arial" panose="020B0604020202020204" pitchFamily="34" charset="0"/>
                <a:cs typeface="Arial" panose="020B0604020202020204" pitchFamily="34" charset="0"/>
              </a:rPr>
              <a:t>“4p1000 initiative” in France </a:t>
            </a:r>
          </a:p>
          <a:p>
            <a:pPr marL="285750" indent="-285750">
              <a:lnSpc>
                <a:spcPct val="120000"/>
              </a:lnSpc>
              <a:buFont typeface="Wingdings" panose="05000000000000000000" pitchFamily="2" charset="2"/>
              <a:buChar char="q"/>
            </a:pPr>
            <a:r>
              <a:rPr lang="en-US" sz="1400" b="1" dirty="0">
                <a:solidFill>
                  <a:srgbClr val="0000FF"/>
                </a:solidFill>
                <a:latin typeface="Arial" panose="020B0604020202020204" pitchFamily="34" charset="0"/>
                <a:cs typeface="Arial" panose="020B0604020202020204" pitchFamily="34" charset="0"/>
              </a:rPr>
              <a:t>“Eco-farm incentive” in Japan</a:t>
            </a:r>
          </a:p>
        </p:txBody>
      </p:sp>
      <p:sp>
        <p:nvSpPr>
          <p:cNvPr id="25" name="사각형: 둥근 모서리 2">
            <a:extLst>
              <a:ext uri="{FF2B5EF4-FFF2-40B4-BE49-F238E27FC236}">
                <a16:creationId xmlns:a16="http://schemas.microsoft.com/office/drawing/2014/main" id="{B0280861-D712-98C2-AB1E-8DA9173D8979}"/>
              </a:ext>
            </a:extLst>
          </p:cNvPr>
          <p:cNvSpPr/>
          <p:nvPr/>
        </p:nvSpPr>
        <p:spPr>
          <a:xfrm>
            <a:off x="158221" y="951198"/>
            <a:ext cx="4077884"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171CF69C-D136-FF6F-B0AF-3336C192DE3A}"/>
              </a:ext>
            </a:extLst>
          </p:cNvPr>
          <p:cNvSpPr txBox="1"/>
          <p:nvPr/>
        </p:nvSpPr>
        <p:spPr>
          <a:xfrm>
            <a:off x="281354" y="951562"/>
            <a:ext cx="3804214" cy="369332"/>
          </a:xfrm>
          <a:prstGeom prst="rect">
            <a:avLst/>
          </a:prstGeom>
          <a:noFill/>
        </p:spPr>
        <p:txBody>
          <a:bodyPr wrap="square">
            <a:spAutoFit/>
          </a:bodyPr>
          <a:lstStyle/>
          <a:p>
            <a:r>
              <a:rPr lang="en-US" altLang="ko-KR" b="1" dirty="0">
                <a:ln>
                  <a:solidFill>
                    <a:schemeClr val="accent1">
                      <a:alpha val="0"/>
                    </a:schemeClr>
                  </a:solidFill>
                </a:ln>
                <a:latin typeface="Tahoma" panose="020B0604030504040204" pitchFamily="34" charset="0"/>
                <a:ea typeface="Tahoma" panose="020B0604030504040204" pitchFamily="34" charset="0"/>
                <a:cs typeface="Tahoma" panose="020B0604030504040204" pitchFamily="34" charset="0"/>
              </a:rPr>
              <a:t>Soil degradation prevention</a:t>
            </a: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38" name="사각형: 둥근 모서리 2">
            <a:extLst>
              <a:ext uri="{FF2B5EF4-FFF2-40B4-BE49-F238E27FC236}">
                <a16:creationId xmlns:a16="http://schemas.microsoft.com/office/drawing/2014/main" id="{3F37368E-BF61-DF55-1508-DA3FDBEE23DD}"/>
              </a:ext>
            </a:extLst>
          </p:cNvPr>
          <p:cNvSpPr/>
          <p:nvPr/>
        </p:nvSpPr>
        <p:spPr>
          <a:xfrm>
            <a:off x="4751873" y="945292"/>
            <a:ext cx="4077884"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E80D0241-2419-DBA8-B450-A4415CBAB55B}"/>
              </a:ext>
            </a:extLst>
          </p:cNvPr>
          <p:cNvSpPr txBox="1"/>
          <p:nvPr/>
        </p:nvSpPr>
        <p:spPr>
          <a:xfrm>
            <a:off x="4875006" y="945656"/>
            <a:ext cx="3804214" cy="369332"/>
          </a:xfrm>
          <a:prstGeom prst="rect">
            <a:avLst/>
          </a:prstGeom>
          <a:noFill/>
        </p:spPr>
        <p:txBody>
          <a:bodyPr wrap="square">
            <a:spAutoFit/>
          </a:bodyPr>
          <a:lstStyle/>
          <a:p>
            <a:r>
              <a:rPr lang="en-US" altLang="ko-KR" b="1" dirty="0">
                <a:ln>
                  <a:solidFill>
                    <a:schemeClr val="accent1">
                      <a:alpha val="0"/>
                    </a:schemeClr>
                  </a:solidFill>
                </a:ln>
                <a:latin typeface="Tahoma" panose="020B0604030504040204" pitchFamily="34" charset="0"/>
                <a:ea typeface="Tahoma" panose="020B0604030504040204" pitchFamily="34" charset="0"/>
                <a:cs typeface="Tahoma" panose="020B0604030504040204" pitchFamily="34" charset="0"/>
              </a:rPr>
              <a:t>Enforce Pro-Soil Policy</a:t>
            </a: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40" name="직사각형 1">
            <a:extLst>
              <a:ext uri="{FF2B5EF4-FFF2-40B4-BE49-F238E27FC236}">
                <a16:creationId xmlns:a16="http://schemas.microsoft.com/office/drawing/2014/main" id="{6F1C2B5C-42DB-FD1F-EEC8-9CA612354528}"/>
              </a:ext>
            </a:extLst>
          </p:cNvPr>
          <p:cNvSpPr/>
          <p:nvPr/>
        </p:nvSpPr>
        <p:spPr>
          <a:xfrm>
            <a:off x="343632" y="1460043"/>
            <a:ext cx="4048063" cy="338554"/>
          </a:xfrm>
          <a:prstGeom prst="rect">
            <a:avLst/>
          </a:prstGeom>
        </p:spPr>
        <p:txBody>
          <a:bodyPr wrap="square">
            <a:spAutoFit/>
          </a:bodyPr>
          <a:lstStyle/>
          <a:p>
            <a:r>
              <a:rPr lang="en-US" altLang="ko-KR" sz="16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SOC takes very long time to build up</a:t>
            </a:r>
          </a:p>
        </p:txBody>
      </p:sp>
      <p:sp>
        <p:nvSpPr>
          <p:cNvPr id="41" name="TextBox 40">
            <a:extLst>
              <a:ext uri="{FF2B5EF4-FFF2-40B4-BE49-F238E27FC236}">
                <a16:creationId xmlns:a16="http://schemas.microsoft.com/office/drawing/2014/main" id="{253A9393-E98D-1408-1234-77149B4C9F33}"/>
              </a:ext>
            </a:extLst>
          </p:cNvPr>
          <p:cNvSpPr txBox="1"/>
          <p:nvPr/>
        </p:nvSpPr>
        <p:spPr>
          <a:xfrm>
            <a:off x="158221" y="1760807"/>
            <a:ext cx="4718642" cy="844142"/>
          </a:xfrm>
          <a:prstGeom prst="rect">
            <a:avLst/>
          </a:prstGeom>
          <a:noFill/>
        </p:spPr>
        <p:txBody>
          <a:bodyPr wrap="square" rtlCol="0">
            <a:spAutoFit/>
          </a:bodyPr>
          <a:lstStyle/>
          <a:p>
            <a:pPr marL="285750" indent="-285750">
              <a:lnSpc>
                <a:spcPct val="120000"/>
              </a:lnSpc>
              <a:buFont typeface="Wingdings" panose="05000000000000000000" pitchFamily="2" charset="2"/>
              <a:buChar char="Ø"/>
            </a:pPr>
            <a:r>
              <a:rPr lang="en-US" sz="1400" b="1" dirty="0">
                <a:solidFill>
                  <a:srgbClr val="0000FF"/>
                </a:solidFill>
                <a:latin typeface="Arial" panose="020B0604020202020204" pitchFamily="34" charset="0"/>
                <a:cs typeface="Arial" panose="020B0604020202020204" pitchFamily="34" charset="0"/>
              </a:rPr>
              <a:t>Identify stressed areas before it’s too late</a:t>
            </a:r>
          </a:p>
          <a:p>
            <a:pPr marL="285750" indent="-285750">
              <a:lnSpc>
                <a:spcPct val="120000"/>
              </a:lnSpc>
              <a:buFont typeface="Wingdings" panose="05000000000000000000" pitchFamily="2" charset="2"/>
              <a:buChar char="Ø"/>
            </a:pPr>
            <a:r>
              <a:rPr lang="en-US" sz="1400" b="1" dirty="0">
                <a:solidFill>
                  <a:srgbClr val="0000FF"/>
                </a:solidFill>
                <a:latin typeface="Arial" panose="020B0604020202020204" pitchFamily="34" charset="0"/>
                <a:cs typeface="Arial" panose="020B0604020202020204" pitchFamily="34" charset="0"/>
              </a:rPr>
              <a:t>Monitor food security </a:t>
            </a:r>
          </a:p>
          <a:p>
            <a:pPr marL="285750" indent="-285750">
              <a:lnSpc>
                <a:spcPct val="120000"/>
              </a:lnSpc>
              <a:buFont typeface="Wingdings" panose="05000000000000000000" pitchFamily="2" charset="2"/>
              <a:buChar char="Ø"/>
            </a:pPr>
            <a:endParaRPr lang="en-US" sz="1400" b="1" dirty="0">
              <a:solidFill>
                <a:srgbClr val="0000FF"/>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3C3194E-F45B-4C4F-B3B1-F9DD0C791BA8}"/>
              </a:ext>
            </a:extLst>
          </p:cNvPr>
          <p:cNvSpPr txBox="1"/>
          <p:nvPr/>
        </p:nvSpPr>
        <p:spPr>
          <a:xfrm>
            <a:off x="2760717" y="1289003"/>
            <a:ext cx="1719570" cy="230832"/>
          </a:xfrm>
          <a:prstGeom prst="rect">
            <a:avLst/>
          </a:prstGeom>
          <a:noFill/>
        </p:spPr>
        <p:txBody>
          <a:bodyPr wrap="square">
            <a:spAutoFit/>
          </a:bodyPr>
          <a:lstStyle/>
          <a:p>
            <a:r>
              <a:rPr lang="en-US" sz="900" b="0" i="1" dirty="0">
                <a:solidFill>
                  <a:srgbClr val="222222"/>
                </a:solidFill>
                <a:effectLst/>
                <a:latin typeface="Harding"/>
              </a:rPr>
              <a:t>[22] Nature</a:t>
            </a:r>
            <a:r>
              <a:rPr lang="en-US" sz="900" b="0" i="0" dirty="0">
                <a:solidFill>
                  <a:srgbClr val="222222"/>
                </a:solidFill>
                <a:effectLst/>
                <a:latin typeface="Harding"/>
              </a:rPr>
              <a:t> </a:t>
            </a:r>
            <a:r>
              <a:rPr lang="en-US" sz="900" b="1" i="0" dirty="0">
                <a:solidFill>
                  <a:srgbClr val="222222"/>
                </a:solidFill>
                <a:effectLst/>
                <a:latin typeface="Harding"/>
              </a:rPr>
              <a:t>601</a:t>
            </a:r>
            <a:r>
              <a:rPr lang="en-US" sz="900" b="0" i="0" dirty="0">
                <a:solidFill>
                  <a:srgbClr val="222222"/>
                </a:solidFill>
                <a:effectLst/>
                <a:latin typeface="Harding"/>
              </a:rPr>
              <a:t>, 503-504 (2022)</a:t>
            </a:r>
            <a:endParaRPr lang="en-US" sz="900" dirty="0"/>
          </a:p>
        </p:txBody>
      </p:sp>
      <p:sp>
        <p:nvSpPr>
          <p:cNvPr id="44" name="사각형: 둥근 모서리 2">
            <a:extLst>
              <a:ext uri="{FF2B5EF4-FFF2-40B4-BE49-F238E27FC236}">
                <a16:creationId xmlns:a16="http://schemas.microsoft.com/office/drawing/2014/main" id="{3C0E7BFB-3F51-C273-19AB-BFB96DFF5F28}"/>
              </a:ext>
            </a:extLst>
          </p:cNvPr>
          <p:cNvSpPr/>
          <p:nvPr/>
        </p:nvSpPr>
        <p:spPr>
          <a:xfrm>
            <a:off x="217010" y="3280189"/>
            <a:ext cx="8612747"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F2F599C4-C329-12D6-2DD7-839391BB50AC}"/>
              </a:ext>
            </a:extLst>
          </p:cNvPr>
          <p:cNvSpPr txBox="1"/>
          <p:nvPr/>
        </p:nvSpPr>
        <p:spPr>
          <a:xfrm>
            <a:off x="1140032" y="3270754"/>
            <a:ext cx="7287774" cy="369332"/>
          </a:xfrm>
          <a:prstGeom prst="rect">
            <a:avLst/>
          </a:prstGeom>
          <a:noFill/>
        </p:spPr>
        <p:txBody>
          <a:bodyPr wrap="square">
            <a:spAutoFit/>
          </a:bodyPr>
          <a:lstStyle/>
          <a:p>
            <a:r>
              <a:rPr lang="en-US" altLang="ko-KR" b="1" dirty="0">
                <a:ln>
                  <a:solidFill>
                    <a:schemeClr val="accent1">
                      <a:alpha val="0"/>
                    </a:schemeClr>
                  </a:solidFill>
                </a:ln>
                <a:latin typeface="Tahoma" panose="020B0604030504040204" pitchFamily="34" charset="0"/>
                <a:ea typeface="Tahoma" panose="020B0604030504040204" pitchFamily="34" charset="0"/>
                <a:cs typeface="Tahoma" panose="020B0604030504040204" pitchFamily="34" charset="0"/>
              </a:rPr>
              <a:t>Current Method to measure SOC </a:t>
            </a:r>
            <a:r>
              <a:rPr lang="en-US" altLang="ko-KR" b="1" dirty="0">
                <a:ln>
                  <a:solidFill>
                    <a:schemeClr val="accent1">
                      <a:alpha val="0"/>
                    </a:schemeClr>
                  </a:solidFill>
                </a:ln>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Walkley-Black (WB) test</a:t>
            </a:r>
            <a:endParaRPr lang="ko-KR" altLang="en-US"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Tree>
    <p:extLst>
      <p:ext uri="{BB962C8B-B14F-4D97-AF65-F5344CB8AC3E}">
        <p14:creationId xmlns:p14="http://schemas.microsoft.com/office/powerpoint/2010/main" val="2392280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51680B-90D7-E7AE-4A69-68D8ECA1A489}"/>
              </a:ext>
            </a:extLst>
          </p:cNvPr>
          <p:cNvPicPr>
            <a:picLocks noChangeAspect="1"/>
          </p:cNvPicPr>
          <p:nvPr/>
        </p:nvPicPr>
        <p:blipFill>
          <a:blip r:embed="rId3"/>
          <a:stretch>
            <a:fillRect/>
          </a:stretch>
        </p:blipFill>
        <p:spPr>
          <a:xfrm>
            <a:off x="327183" y="4283111"/>
            <a:ext cx="3124333" cy="1581276"/>
          </a:xfrm>
          <a:prstGeom prst="rect">
            <a:avLst/>
          </a:prstGeom>
        </p:spPr>
      </p:pic>
      <p:pic>
        <p:nvPicPr>
          <p:cNvPr id="6" name="그림 7">
            <a:extLst>
              <a:ext uri="{FF2B5EF4-FFF2-40B4-BE49-F238E27FC236}">
                <a16:creationId xmlns:a16="http://schemas.microsoft.com/office/drawing/2014/main" id="{A4EB4C1E-8C96-131A-F64E-0390D2BB1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4235" y="4317868"/>
            <a:ext cx="1703216" cy="1618055"/>
          </a:xfrm>
          <a:prstGeom prst="rect">
            <a:avLst/>
          </a:prstGeom>
        </p:spPr>
      </p:pic>
      <p:sp>
        <p:nvSpPr>
          <p:cNvPr id="9" name="TextBox 61">
            <a:extLst>
              <a:ext uri="{FF2B5EF4-FFF2-40B4-BE49-F238E27FC236}">
                <a16:creationId xmlns:a16="http://schemas.microsoft.com/office/drawing/2014/main" id="{1435E12E-EF4C-FE86-D3A0-F4C26804DD2B}"/>
              </a:ext>
            </a:extLst>
          </p:cNvPr>
          <p:cNvSpPr txBox="1"/>
          <p:nvPr/>
        </p:nvSpPr>
        <p:spPr>
          <a:xfrm>
            <a:off x="1122219" y="164789"/>
            <a:ext cx="7300812"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Related Works to solve SOC measurement</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pic>
        <p:nvPicPr>
          <p:cNvPr id="4098" name="Picture 2" descr="Estimating soil organic carbon density in Northern China's agro-pastoral  ecotone using vis-NIR spectroscopy | SpringerLink">
            <a:extLst>
              <a:ext uri="{FF2B5EF4-FFF2-40B4-BE49-F238E27FC236}">
                <a16:creationId xmlns:a16="http://schemas.microsoft.com/office/drawing/2014/main" id="{0A9063C3-CF4F-5074-5116-BF57FAD45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159" y="1585144"/>
            <a:ext cx="2653311" cy="18243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779E2AC4-B66F-0DB1-493F-5EB126AE3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929" y="1691971"/>
            <a:ext cx="2272527" cy="160585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88772D3-F4D3-A1BE-FD91-8CFC39360BD1}"/>
              </a:ext>
            </a:extLst>
          </p:cNvPr>
          <p:cNvSpPr txBox="1"/>
          <p:nvPr/>
        </p:nvSpPr>
        <p:spPr>
          <a:xfrm>
            <a:off x="3092267" y="1386381"/>
            <a:ext cx="2469138" cy="276999"/>
          </a:xfrm>
          <a:prstGeom prst="rect">
            <a:avLst/>
          </a:prstGeom>
          <a:noFill/>
        </p:spPr>
        <p:txBody>
          <a:bodyPr wrap="square">
            <a:spAutoFit/>
          </a:bodyPr>
          <a:lstStyle/>
          <a:p>
            <a:pPr algn="ctr"/>
            <a:r>
              <a:rPr lang="en-US" sz="1200" b="1" i="0" dirty="0">
                <a:solidFill>
                  <a:srgbClr val="FF0000"/>
                </a:solidFill>
                <a:effectLst/>
                <a:latin typeface="Arial" panose="020B0604020202020204" pitchFamily="34" charset="0"/>
                <a:cs typeface="Arial" panose="020B0604020202020204" pitchFamily="34" charset="0"/>
              </a:rPr>
              <a:t>Hi-Res NG Spectroradiometer</a:t>
            </a:r>
          </a:p>
        </p:txBody>
      </p:sp>
      <p:cxnSp>
        <p:nvCxnSpPr>
          <p:cNvPr id="18" name="Straight Arrow Connector 17">
            <a:extLst>
              <a:ext uri="{FF2B5EF4-FFF2-40B4-BE49-F238E27FC236}">
                <a16:creationId xmlns:a16="http://schemas.microsoft.com/office/drawing/2014/main" id="{7C7550A5-7581-F9B9-6631-D86BDBB779E5}"/>
              </a:ext>
            </a:extLst>
          </p:cNvPr>
          <p:cNvCxnSpPr>
            <a:cxnSpLocks/>
          </p:cNvCxnSpPr>
          <p:nvPr/>
        </p:nvCxnSpPr>
        <p:spPr>
          <a:xfrm>
            <a:off x="1909457" y="1871817"/>
            <a:ext cx="0" cy="884551"/>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643F733-EF81-DFF5-3D7C-C728531BEEF3}"/>
              </a:ext>
            </a:extLst>
          </p:cNvPr>
          <p:cNvSpPr txBox="1"/>
          <p:nvPr/>
        </p:nvSpPr>
        <p:spPr>
          <a:xfrm>
            <a:off x="1123346" y="2733919"/>
            <a:ext cx="1572221" cy="276999"/>
          </a:xfrm>
          <a:prstGeom prst="rect">
            <a:avLst/>
          </a:prstGeom>
          <a:noFill/>
        </p:spPr>
        <p:txBody>
          <a:bodyPr wrap="square">
            <a:spAutoFit/>
          </a:bodyPr>
          <a:lstStyle/>
          <a:p>
            <a:pPr algn="ctr"/>
            <a:r>
              <a:rPr lang="en-US" sz="12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Increase in SOC</a:t>
            </a:r>
            <a:endParaRPr lang="en-US" sz="1200" dirty="0">
              <a:solidFill>
                <a:srgbClr val="FF00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4F2E97E-1869-D33B-5898-7E1434978002}"/>
              </a:ext>
            </a:extLst>
          </p:cNvPr>
          <p:cNvSpPr txBox="1"/>
          <p:nvPr/>
        </p:nvSpPr>
        <p:spPr>
          <a:xfrm>
            <a:off x="467263" y="1334667"/>
            <a:ext cx="2984253" cy="307777"/>
          </a:xfrm>
          <a:prstGeom prst="rect">
            <a:avLst/>
          </a:prstGeom>
          <a:noFill/>
        </p:spPr>
        <p:txBody>
          <a:bodyPr wrap="square">
            <a:spAutoFit/>
          </a:bodyPr>
          <a:lstStyle/>
          <a:p>
            <a:pPr algn="l"/>
            <a:r>
              <a:rPr lang="en-US" sz="1400" b="1" i="0" dirty="0">
                <a:solidFill>
                  <a:srgbClr val="333333"/>
                </a:solidFill>
                <a:effectLst/>
                <a:latin typeface="Arial" panose="020B0604020202020204" pitchFamily="34" charset="0"/>
                <a:cs typeface="Arial" panose="020B0604020202020204" pitchFamily="34" charset="0"/>
              </a:rPr>
              <a:t>Optical Characteristic of SOC</a:t>
            </a:r>
          </a:p>
        </p:txBody>
      </p:sp>
      <p:cxnSp>
        <p:nvCxnSpPr>
          <p:cNvPr id="22" name="Straight Arrow Connector 21">
            <a:extLst>
              <a:ext uri="{FF2B5EF4-FFF2-40B4-BE49-F238E27FC236}">
                <a16:creationId xmlns:a16="http://schemas.microsoft.com/office/drawing/2014/main" id="{BEA9A400-914F-E2A6-7BF5-ABFBE4552987}"/>
              </a:ext>
            </a:extLst>
          </p:cNvPr>
          <p:cNvCxnSpPr>
            <a:cxnSpLocks/>
            <a:stCxn id="24" idx="1"/>
          </p:cNvCxnSpPr>
          <p:nvPr/>
        </p:nvCxnSpPr>
        <p:spPr>
          <a:xfrm flipH="1">
            <a:off x="4460882" y="1764326"/>
            <a:ext cx="1310465" cy="1171224"/>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98A5783-04C9-F3F4-5814-17CDD29B5E75}"/>
              </a:ext>
            </a:extLst>
          </p:cNvPr>
          <p:cNvSpPr txBox="1"/>
          <p:nvPr/>
        </p:nvSpPr>
        <p:spPr>
          <a:xfrm>
            <a:off x="5771347" y="1533493"/>
            <a:ext cx="2334676" cy="461665"/>
          </a:xfrm>
          <a:prstGeom prst="rect">
            <a:avLst/>
          </a:prstGeom>
          <a:noFill/>
        </p:spPr>
        <p:txBody>
          <a:bodyPr wrap="square">
            <a:spAutoFit/>
          </a:bodyPr>
          <a:lstStyle/>
          <a:p>
            <a:pPr algn="ctr"/>
            <a:r>
              <a:rPr lang="en-US" sz="12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Reading Spectral Reflectance to determine SOC</a:t>
            </a:r>
            <a:endParaRPr lang="en-US" sz="1200" dirty="0">
              <a:solidFill>
                <a:srgbClr val="FF0000"/>
              </a:solidFill>
              <a:latin typeface="Arial" panose="020B0604020202020204" pitchFamily="34" charset="0"/>
              <a:cs typeface="Arial" panose="020B0604020202020204" pitchFamily="34" charset="0"/>
            </a:endParaRPr>
          </a:p>
        </p:txBody>
      </p:sp>
      <p:cxnSp>
        <p:nvCxnSpPr>
          <p:cNvPr id="25" name="Straight Arrow Connector 24">
            <a:extLst>
              <a:ext uri="{FF2B5EF4-FFF2-40B4-BE49-F238E27FC236}">
                <a16:creationId xmlns:a16="http://schemas.microsoft.com/office/drawing/2014/main" id="{CCA78DA0-A6D1-D6D1-52C1-F629E6461ECE}"/>
              </a:ext>
            </a:extLst>
          </p:cNvPr>
          <p:cNvCxnSpPr>
            <a:cxnSpLocks/>
            <a:stCxn id="17" idx="2"/>
          </p:cNvCxnSpPr>
          <p:nvPr/>
        </p:nvCxnSpPr>
        <p:spPr>
          <a:xfrm flipH="1">
            <a:off x="3650846" y="1663380"/>
            <a:ext cx="675990" cy="660684"/>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DCBDE38-FBD9-E218-6B3F-E1134EB20615}"/>
              </a:ext>
            </a:extLst>
          </p:cNvPr>
          <p:cNvSpPr txBox="1"/>
          <p:nvPr/>
        </p:nvSpPr>
        <p:spPr>
          <a:xfrm>
            <a:off x="5492815" y="2012770"/>
            <a:ext cx="3519301" cy="954107"/>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Spectroradiometer extremely expensive ~ $100,000 </a:t>
            </a: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Common farmers cannot afford</a:t>
            </a: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Not a scalable solution </a:t>
            </a:r>
          </a:p>
        </p:txBody>
      </p:sp>
      <p:sp>
        <p:nvSpPr>
          <p:cNvPr id="4097" name="TextBox 4096">
            <a:extLst>
              <a:ext uri="{FF2B5EF4-FFF2-40B4-BE49-F238E27FC236}">
                <a16:creationId xmlns:a16="http://schemas.microsoft.com/office/drawing/2014/main" id="{92FA3DB9-7B40-4012-4FDB-B3513F59A931}"/>
              </a:ext>
            </a:extLst>
          </p:cNvPr>
          <p:cNvSpPr txBox="1"/>
          <p:nvPr/>
        </p:nvSpPr>
        <p:spPr>
          <a:xfrm>
            <a:off x="6938685" y="1326984"/>
            <a:ext cx="2202473" cy="215444"/>
          </a:xfrm>
          <a:prstGeom prst="rect">
            <a:avLst/>
          </a:prstGeom>
          <a:noFill/>
        </p:spPr>
        <p:txBody>
          <a:bodyPr wrap="square">
            <a:spAutoFit/>
          </a:bodyPr>
          <a:lstStyle/>
          <a:p>
            <a:pPr algn="ctr"/>
            <a:r>
              <a:rPr lang="en-US" sz="800" dirty="0"/>
              <a:t>[12] Int. Soil &amp; Water Cons. Res. 2020</a:t>
            </a:r>
          </a:p>
        </p:txBody>
      </p:sp>
      <p:cxnSp>
        <p:nvCxnSpPr>
          <p:cNvPr id="4099" name="Straight Arrow Connector 4098">
            <a:extLst>
              <a:ext uri="{FF2B5EF4-FFF2-40B4-BE49-F238E27FC236}">
                <a16:creationId xmlns:a16="http://schemas.microsoft.com/office/drawing/2014/main" id="{9E0FF0E9-D531-FA28-D7F1-A8D0D0672460}"/>
              </a:ext>
            </a:extLst>
          </p:cNvPr>
          <p:cNvCxnSpPr>
            <a:cxnSpLocks/>
          </p:cNvCxnSpPr>
          <p:nvPr/>
        </p:nvCxnSpPr>
        <p:spPr>
          <a:xfrm flipH="1" flipV="1">
            <a:off x="672673" y="5738010"/>
            <a:ext cx="660572" cy="261840"/>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cxnSp>
        <p:nvCxnSpPr>
          <p:cNvPr id="4102" name="Straight Arrow Connector 4101">
            <a:extLst>
              <a:ext uri="{FF2B5EF4-FFF2-40B4-BE49-F238E27FC236}">
                <a16:creationId xmlns:a16="http://schemas.microsoft.com/office/drawing/2014/main" id="{42A0CB9A-E49B-9528-45FF-8F6E4511D7F6}"/>
              </a:ext>
            </a:extLst>
          </p:cNvPr>
          <p:cNvCxnSpPr>
            <a:cxnSpLocks/>
          </p:cNvCxnSpPr>
          <p:nvPr/>
        </p:nvCxnSpPr>
        <p:spPr>
          <a:xfrm flipH="1" flipV="1">
            <a:off x="972669" y="5696450"/>
            <a:ext cx="360576" cy="268893"/>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cxnSp>
        <p:nvCxnSpPr>
          <p:cNvPr id="4106" name="Straight Arrow Connector 4105">
            <a:extLst>
              <a:ext uri="{FF2B5EF4-FFF2-40B4-BE49-F238E27FC236}">
                <a16:creationId xmlns:a16="http://schemas.microsoft.com/office/drawing/2014/main" id="{9E98233F-51A3-36FE-CA4A-A213476F2892}"/>
              </a:ext>
            </a:extLst>
          </p:cNvPr>
          <p:cNvCxnSpPr>
            <a:cxnSpLocks/>
          </p:cNvCxnSpPr>
          <p:nvPr/>
        </p:nvCxnSpPr>
        <p:spPr>
          <a:xfrm flipV="1">
            <a:off x="1333245" y="5732732"/>
            <a:ext cx="719393" cy="232611"/>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cxnSp>
        <p:nvCxnSpPr>
          <p:cNvPr id="4109" name="Straight Arrow Connector 4108">
            <a:extLst>
              <a:ext uri="{FF2B5EF4-FFF2-40B4-BE49-F238E27FC236}">
                <a16:creationId xmlns:a16="http://schemas.microsoft.com/office/drawing/2014/main" id="{98F7F551-2CA3-FF6C-E525-48145BA5421F}"/>
              </a:ext>
            </a:extLst>
          </p:cNvPr>
          <p:cNvCxnSpPr>
            <a:cxnSpLocks/>
          </p:cNvCxnSpPr>
          <p:nvPr/>
        </p:nvCxnSpPr>
        <p:spPr>
          <a:xfrm flipV="1">
            <a:off x="1288548" y="5750701"/>
            <a:ext cx="1582193" cy="249149"/>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4112" name="TextBox 4111">
            <a:extLst>
              <a:ext uri="{FF2B5EF4-FFF2-40B4-BE49-F238E27FC236}">
                <a16:creationId xmlns:a16="http://schemas.microsoft.com/office/drawing/2014/main" id="{B8F48C6B-2DC4-AC75-74D0-C405C3DF53C8}"/>
              </a:ext>
            </a:extLst>
          </p:cNvPr>
          <p:cNvSpPr txBox="1"/>
          <p:nvPr/>
        </p:nvSpPr>
        <p:spPr>
          <a:xfrm>
            <a:off x="1160627" y="5624624"/>
            <a:ext cx="434629" cy="307777"/>
          </a:xfrm>
          <a:prstGeom prst="rect">
            <a:avLst/>
          </a:prstGeom>
          <a:noFill/>
        </p:spPr>
        <p:txBody>
          <a:bodyPr wrap="square" rtlCol="0">
            <a:spAutoFit/>
          </a:bodyPr>
          <a:lstStyle/>
          <a:p>
            <a:pPr algn="l"/>
            <a:r>
              <a:rPr lang="en-US" sz="1400" b="1" dirty="0">
                <a:latin typeface="Arial" panose="020B0604020202020204" pitchFamily="34" charset="0"/>
                <a:cs typeface="Arial" panose="020B0604020202020204" pitchFamily="34" charset="0"/>
              </a:rPr>
              <a:t>…</a:t>
            </a:r>
          </a:p>
        </p:txBody>
      </p:sp>
      <p:sp>
        <p:nvSpPr>
          <p:cNvPr id="4113" name="TextBox 4112">
            <a:extLst>
              <a:ext uri="{FF2B5EF4-FFF2-40B4-BE49-F238E27FC236}">
                <a16:creationId xmlns:a16="http://schemas.microsoft.com/office/drawing/2014/main" id="{9698A365-B442-939C-7AF6-56A83A49F0BE}"/>
              </a:ext>
            </a:extLst>
          </p:cNvPr>
          <p:cNvSpPr txBox="1"/>
          <p:nvPr/>
        </p:nvSpPr>
        <p:spPr>
          <a:xfrm>
            <a:off x="408106" y="5975703"/>
            <a:ext cx="2223879" cy="461665"/>
          </a:xfrm>
          <a:prstGeom prst="rect">
            <a:avLst/>
          </a:prstGeom>
          <a:noFill/>
        </p:spPr>
        <p:txBody>
          <a:bodyPr wrap="square" rtlCol="0">
            <a:spAutoFit/>
          </a:bodyPr>
          <a:lstStyle/>
          <a:p>
            <a:pPr algn="ctr"/>
            <a:r>
              <a:rPr lang="en-US" sz="1200" b="1" dirty="0">
                <a:solidFill>
                  <a:srgbClr val="FF0000"/>
                </a:solidFill>
                <a:latin typeface="Arial" panose="020B0604020202020204" pitchFamily="34" charset="0"/>
                <a:cs typeface="Arial" panose="020B0604020202020204" pitchFamily="34" charset="0"/>
              </a:rPr>
              <a:t>10 discrete bands instead of continuous spectrum</a:t>
            </a:r>
          </a:p>
        </p:txBody>
      </p:sp>
      <p:sp>
        <p:nvSpPr>
          <p:cNvPr id="4118" name="TextBox 4117">
            <a:extLst>
              <a:ext uri="{FF2B5EF4-FFF2-40B4-BE49-F238E27FC236}">
                <a16:creationId xmlns:a16="http://schemas.microsoft.com/office/drawing/2014/main" id="{29FD6FFC-CF26-0F0B-45E6-9FB7EB0909AD}"/>
              </a:ext>
            </a:extLst>
          </p:cNvPr>
          <p:cNvSpPr txBox="1"/>
          <p:nvPr/>
        </p:nvSpPr>
        <p:spPr>
          <a:xfrm>
            <a:off x="2963187" y="5943005"/>
            <a:ext cx="2808160" cy="461665"/>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Sentinel-2 Satellite with revisit time of 5 days Imaging the whole Earth</a:t>
            </a:r>
          </a:p>
        </p:txBody>
      </p:sp>
      <p:sp>
        <p:nvSpPr>
          <p:cNvPr id="8" name="TextBox 7">
            <a:extLst>
              <a:ext uri="{FF2B5EF4-FFF2-40B4-BE49-F238E27FC236}">
                <a16:creationId xmlns:a16="http://schemas.microsoft.com/office/drawing/2014/main" id="{F2455D5B-4BAB-D7A4-AFD8-7FE79981D1D8}"/>
              </a:ext>
            </a:extLst>
          </p:cNvPr>
          <p:cNvSpPr txBox="1"/>
          <p:nvPr/>
        </p:nvSpPr>
        <p:spPr>
          <a:xfrm>
            <a:off x="7451275" y="4175389"/>
            <a:ext cx="1374271" cy="215444"/>
          </a:xfrm>
          <a:prstGeom prst="rect">
            <a:avLst/>
          </a:prstGeom>
          <a:noFill/>
        </p:spPr>
        <p:txBody>
          <a:bodyPr wrap="square">
            <a:spAutoFit/>
          </a:bodyPr>
          <a:lstStyle/>
          <a:p>
            <a:r>
              <a:rPr lang="fr-FR" sz="800" dirty="0">
                <a:latin typeface="Arial" panose="020B0604020202020204" pitchFamily="34" charset="0"/>
                <a:cs typeface="Arial" panose="020B0604020202020204" pitchFamily="34" charset="0"/>
              </a:rPr>
              <a:t>[13] </a:t>
            </a:r>
            <a:r>
              <a:rPr lang="fr-FR" sz="800" dirty="0" err="1">
                <a:latin typeface="Arial" panose="020B0604020202020204" pitchFamily="34" charset="0"/>
                <a:cs typeface="Arial" panose="020B0604020202020204" pitchFamily="34" charset="0"/>
              </a:rPr>
              <a:t>Remote</a:t>
            </a:r>
            <a:r>
              <a:rPr lang="fr-FR" sz="800" dirty="0">
                <a:latin typeface="Arial" panose="020B0604020202020204" pitchFamily="34" charset="0"/>
                <a:cs typeface="Arial" panose="020B0604020202020204" pitchFamily="34" charset="0"/>
              </a:rPr>
              <a:t> Sens. 2021</a:t>
            </a:r>
            <a:endParaRPr lang="en-US" sz="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BD89AA2-5A52-682A-9757-9847E093E974}"/>
              </a:ext>
            </a:extLst>
          </p:cNvPr>
          <p:cNvSpPr txBox="1"/>
          <p:nvPr/>
        </p:nvSpPr>
        <p:spPr>
          <a:xfrm>
            <a:off x="5151484" y="4544378"/>
            <a:ext cx="3674062" cy="1169551"/>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Scalable solution as Sentinel-2 images over entire Earth surface and open-source</a:t>
            </a: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Not accurate enough with R</a:t>
            </a:r>
            <a:r>
              <a:rPr lang="en-US" altLang="ko-KR" sz="1400" b="1" baseline="30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2</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 = 0.5712 between predicted and actual SOC </a:t>
            </a:r>
          </a:p>
        </p:txBody>
      </p:sp>
      <p:cxnSp>
        <p:nvCxnSpPr>
          <p:cNvPr id="13" name="Straight Arrow Connector 12">
            <a:extLst>
              <a:ext uri="{FF2B5EF4-FFF2-40B4-BE49-F238E27FC236}">
                <a16:creationId xmlns:a16="http://schemas.microsoft.com/office/drawing/2014/main" id="{492EC169-56C5-26AD-9624-584C169135B5}"/>
              </a:ext>
            </a:extLst>
          </p:cNvPr>
          <p:cNvCxnSpPr>
            <a:cxnSpLocks/>
          </p:cNvCxnSpPr>
          <p:nvPr/>
        </p:nvCxnSpPr>
        <p:spPr>
          <a:xfrm>
            <a:off x="1730631" y="4684419"/>
            <a:ext cx="0" cy="558136"/>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6A2BEF-D927-A269-2659-22CD7F2DAEC0}"/>
              </a:ext>
            </a:extLst>
          </p:cNvPr>
          <p:cNvSpPr txBox="1"/>
          <p:nvPr/>
        </p:nvSpPr>
        <p:spPr>
          <a:xfrm>
            <a:off x="1520046" y="5169151"/>
            <a:ext cx="1572221" cy="276999"/>
          </a:xfrm>
          <a:prstGeom prst="rect">
            <a:avLst/>
          </a:prstGeom>
          <a:noFill/>
        </p:spPr>
        <p:txBody>
          <a:bodyPr wrap="square">
            <a:spAutoFit/>
          </a:bodyPr>
          <a:lstStyle/>
          <a:p>
            <a:pPr algn="ctr"/>
            <a:r>
              <a:rPr lang="en-US" sz="12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Increase in SOC</a:t>
            </a:r>
            <a:endParaRPr lang="en-US" sz="1200" dirty="0">
              <a:solidFill>
                <a:srgbClr val="FF0000"/>
              </a:solidFill>
              <a:latin typeface="Arial" panose="020B0604020202020204" pitchFamily="34" charset="0"/>
              <a:cs typeface="Arial" panose="020B0604020202020204" pitchFamily="34" charset="0"/>
            </a:endParaRPr>
          </a:p>
        </p:txBody>
      </p:sp>
      <p:sp>
        <p:nvSpPr>
          <p:cNvPr id="2" name="사각형: 둥근 모서리 46">
            <a:extLst>
              <a:ext uri="{FF2B5EF4-FFF2-40B4-BE49-F238E27FC236}">
                <a16:creationId xmlns:a16="http://schemas.microsoft.com/office/drawing/2014/main" id="{FD45C88E-7DBB-C26D-8A64-5FE71512A94F}"/>
              </a:ext>
            </a:extLst>
          </p:cNvPr>
          <p:cNvSpPr/>
          <p:nvPr/>
        </p:nvSpPr>
        <p:spPr>
          <a:xfrm>
            <a:off x="158220" y="951198"/>
            <a:ext cx="8585351"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3" name="직사각형 21">
            <a:extLst>
              <a:ext uri="{FF2B5EF4-FFF2-40B4-BE49-F238E27FC236}">
                <a16:creationId xmlns:a16="http://schemas.microsoft.com/office/drawing/2014/main" id="{FA96158A-9995-14DD-A60D-1B9418B5409F}"/>
              </a:ext>
            </a:extLst>
          </p:cNvPr>
          <p:cNvSpPr/>
          <p:nvPr/>
        </p:nvSpPr>
        <p:spPr>
          <a:xfrm>
            <a:off x="223537" y="960210"/>
            <a:ext cx="4474298" cy="369332"/>
          </a:xfrm>
          <a:prstGeom prst="rect">
            <a:avLst/>
          </a:prstGeom>
        </p:spPr>
        <p:txBody>
          <a:bodyPr wrap="square">
            <a:spAutoFit/>
          </a:bodyPr>
          <a:lstStyle/>
          <a:p>
            <a:r>
              <a:rPr lang="en-US" altLang="ko-KR"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Hand-held spectroradiometer</a:t>
            </a:r>
            <a:endParaRPr lang="ko-KR" altLang="en-US"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4" name="사각형: 둥근 모서리 46">
            <a:extLst>
              <a:ext uri="{FF2B5EF4-FFF2-40B4-BE49-F238E27FC236}">
                <a16:creationId xmlns:a16="http://schemas.microsoft.com/office/drawing/2014/main" id="{1F40D801-D559-4B24-C263-814582025B19}"/>
              </a:ext>
            </a:extLst>
          </p:cNvPr>
          <p:cNvSpPr/>
          <p:nvPr/>
        </p:nvSpPr>
        <p:spPr>
          <a:xfrm>
            <a:off x="158220" y="3814324"/>
            <a:ext cx="8585351"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7" name="직사각형 21">
            <a:extLst>
              <a:ext uri="{FF2B5EF4-FFF2-40B4-BE49-F238E27FC236}">
                <a16:creationId xmlns:a16="http://schemas.microsoft.com/office/drawing/2014/main" id="{76D3B487-EEF8-BD87-8F04-50FC9750969B}"/>
              </a:ext>
            </a:extLst>
          </p:cNvPr>
          <p:cNvSpPr/>
          <p:nvPr/>
        </p:nvSpPr>
        <p:spPr>
          <a:xfrm>
            <a:off x="223536" y="3823336"/>
            <a:ext cx="5264919" cy="369332"/>
          </a:xfrm>
          <a:prstGeom prst="rect">
            <a:avLst/>
          </a:prstGeom>
        </p:spPr>
        <p:txBody>
          <a:bodyPr wrap="square">
            <a:spAutoFit/>
          </a:bodyPr>
          <a:lstStyle/>
          <a:p>
            <a:r>
              <a:rPr lang="en-US" altLang="ko-KR"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Multispectral Satellite Imagery (MSI)</a:t>
            </a:r>
            <a:endParaRPr lang="ko-KR" altLang="en-US"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Tree>
    <p:extLst>
      <p:ext uri="{BB962C8B-B14F-4D97-AF65-F5344CB8AC3E}">
        <p14:creationId xmlns:p14="http://schemas.microsoft.com/office/powerpoint/2010/main" val="118716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133B8-249C-E6AD-CF20-38380DEEDEFE}"/>
              </a:ext>
            </a:extLst>
          </p:cNvPr>
          <p:cNvPicPr>
            <a:picLocks noChangeAspect="1"/>
          </p:cNvPicPr>
          <p:nvPr/>
        </p:nvPicPr>
        <p:blipFill>
          <a:blip r:embed="rId3"/>
          <a:stretch>
            <a:fillRect/>
          </a:stretch>
        </p:blipFill>
        <p:spPr>
          <a:xfrm>
            <a:off x="1452024" y="4515268"/>
            <a:ext cx="1326976" cy="1624185"/>
          </a:xfrm>
          <a:prstGeom prst="rect">
            <a:avLst/>
          </a:prstGeom>
        </p:spPr>
      </p:pic>
      <p:sp>
        <p:nvSpPr>
          <p:cNvPr id="5" name="TextBox 61">
            <a:extLst>
              <a:ext uri="{FF2B5EF4-FFF2-40B4-BE49-F238E27FC236}">
                <a16:creationId xmlns:a16="http://schemas.microsoft.com/office/drawing/2014/main" id="{4DCA3391-580F-03EC-3EB4-3B28505204FE}"/>
              </a:ext>
            </a:extLst>
          </p:cNvPr>
          <p:cNvSpPr txBox="1"/>
          <p:nvPr/>
        </p:nvSpPr>
        <p:spPr>
          <a:xfrm>
            <a:off x="1122219" y="164789"/>
            <a:ext cx="5496868"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Our Strategy</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pic>
        <p:nvPicPr>
          <p:cNvPr id="4" name="그림 7">
            <a:extLst>
              <a:ext uri="{FF2B5EF4-FFF2-40B4-BE49-F238E27FC236}">
                <a16:creationId xmlns:a16="http://schemas.microsoft.com/office/drawing/2014/main" id="{8C5CBE2A-E670-C058-D218-EA8264C21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347" y="1777257"/>
            <a:ext cx="1239969" cy="1177970"/>
          </a:xfrm>
          <a:prstGeom prst="rect">
            <a:avLst/>
          </a:prstGeom>
        </p:spPr>
      </p:pic>
      <p:sp>
        <p:nvSpPr>
          <p:cNvPr id="17" name="TextBox 16">
            <a:extLst>
              <a:ext uri="{FF2B5EF4-FFF2-40B4-BE49-F238E27FC236}">
                <a16:creationId xmlns:a16="http://schemas.microsoft.com/office/drawing/2014/main" id="{E434FF72-A80D-8C9F-8768-51FE11C7D063}"/>
              </a:ext>
            </a:extLst>
          </p:cNvPr>
          <p:cNvSpPr txBox="1"/>
          <p:nvPr/>
        </p:nvSpPr>
        <p:spPr>
          <a:xfrm>
            <a:off x="2564117" y="937075"/>
            <a:ext cx="4248830" cy="338554"/>
          </a:xfrm>
          <a:prstGeom prst="rect">
            <a:avLst/>
          </a:prstGeom>
          <a:noFill/>
        </p:spPr>
        <p:txBody>
          <a:bodyPr wrap="squar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Approach 1 (Hybrid Remote Sensing)</a:t>
            </a:r>
          </a:p>
        </p:txBody>
      </p:sp>
      <p:sp>
        <p:nvSpPr>
          <p:cNvPr id="18" name="사각형: 둥근 모서리 33">
            <a:extLst>
              <a:ext uri="{FF2B5EF4-FFF2-40B4-BE49-F238E27FC236}">
                <a16:creationId xmlns:a16="http://schemas.microsoft.com/office/drawing/2014/main" id="{5529E457-1EDB-4ED2-14DF-436D8E5AB741}"/>
              </a:ext>
            </a:extLst>
          </p:cNvPr>
          <p:cNvSpPr/>
          <p:nvPr/>
        </p:nvSpPr>
        <p:spPr>
          <a:xfrm>
            <a:off x="131884" y="933276"/>
            <a:ext cx="8880232" cy="2657649"/>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D0022FA7-B98C-8BC2-37B8-FC27CBEEF546}"/>
              </a:ext>
            </a:extLst>
          </p:cNvPr>
          <p:cNvPicPr>
            <a:picLocks noChangeAspect="1"/>
          </p:cNvPicPr>
          <p:nvPr/>
        </p:nvPicPr>
        <p:blipFill>
          <a:blip r:embed="rId5"/>
          <a:stretch>
            <a:fillRect/>
          </a:stretch>
        </p:blipFill>
        <p:spPr>
          <a:xfrm>
            <a:off x="406680" y="1567257"/>
            <a:ext cx="2283279" cy="1611564"/>
          </a:xfrm>
          <a:prstGeom prst="rect">
            <a:avLst/>
          </a:prstGeom>
        </p:spPr>
      </p:pic>
      <p:sp>
        <p:nvSpPr>
          <p:cNvPr id="27" name="TextBox 26">
            <a:extLst>
              <a:ext uri="{FF2B5EF4-FFF2-40B4-BE49-F238E27FC236}">
                <a16:creationId xmlns:a16="http://schemas.microsoft.com/office/drawing/2014/main" id="{E21ADDCD-EE52-9227-C99D-918A8171D34D}"/>
              </a:ext>
            </a:extLst>
          </p:cNvPr>
          <p:cNvSpPr txBox="1"/>
          <p:nvPr/>
        </p:nvSpPr>
        <p:spPr>
          <a:xfrm>
            <a:off x="1321103" y="3090650"/>
            <a:ext cx="902811"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SOC (%)</a:t>
            </a:r>
          </a:p>
        </p:txBody>
      </p:sp>
      <p:sp>
        <p:nvSpPr>
          <p:cNvPr id="28" name="TextBox 27">
            <a:extLst>
              <a:ext uri="{FF2B5EF4-FFF2-40B4-BE49-F238E27FC236}">
                <a16:creationId xmlns:a16="http://schemas.microsoft.com/office/drawing/2014/main" id="{661C45DE-F465-5886-0C6B-37B3EE90B0FC}"/>
              </a:ext>
            </a:extLst>
          </p:cNvPr>
          <p:cNvSpPr txBox="1"/>
          <p:nvPr/>
        </p:nvSpPr>
        <p:spPr>
          <a:xfrm rot="16200000">
            <a:off x="-248227" y="2074426"/>
            <a:ext cx="1063112"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SWHC (%)</a:t>
            </a:r>
          </a:p>
        </p:txBody>
      </p:sp>
      <p:cxnSp>
        <p:nvCxnSpPr>
          <p:cNvPr id="29" name="Straight Arrow Connector 28">
            <a:extLst>
              <a:ext uri="{FF2B5EF4-FFF2-40B4-BE49-F238E27FC236}">
                <a16:creationId xmlns:a16="http://schemas.microsoft.com/office/drawing/2014/main" id="{601EC923-AC16-7D89-1F15-C18B2555314C}"/>
              </a:ext>
            </a:extLst>
          </p:cNvPr>
          <p:cNvCxnSpPr>
            <a:cxnSpLocks/>
          </p:cNvCxnSpPr>
          <p:nvPr/>
        </p:nvCxnSpPr>
        <p:spPr>
          <a:xfrm flipV="1">
            <a:off x="910902" y="1676651"/>
            <a:ext cx="1134824" cy="449988"/>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B502C3-7820-DE48-88D0-230520A79D04}"/>
              </a:ext>
            </a:extLst>
          </p:cNvPr>
          <p:cNvSpPr txBox="1"/>
          <p:nvPr/>
        </p:nvSpPr>
        <p:spPr>
          <a:xfrm>
            <a:off x="562755" y="1241257"/>
            <a:ext cx="2341573" cy="461665"/>
          </a:xfrm>
          <a:prstGeom prst="rect">
            <a:avLst/>
          </a:prstGeom>
          <a:noFill/>
        </p:spPr>
        <p:txBody>
          <a:bodyPr wrap="square" rtlCol="0">
            <a:spAutoFit/>
          </a:bodyPr>
          <a:lstStyle/>
          <a:p>
            <a:pPr algn="ctr"/>
            <a:r>
              <a:rPr lang="en-US" sz="1200" b="1" dirty="0">
                <a:solidFill>
                  <a:srgbClr val="FF0000"/>
                </a:solidFill>
                <a:latin typeface="Arial" panose="020B0604020202020204" pitchFamily="34" charset="0"/>
                <a:cs typeface="Arial" panose="020B0604020202020204" pitchFamily="34" charset="0"/>
              </a:rPr>
              <a:t>SOC ↑↑↑ </a:t>
            </a:r>
            <a:r>
              <a:rPr lang="en-US" sz="1200" b="1" dirty="0">
                <a:solidFill>
                  <a:srgbClr val="FF0000"/>
                </a:solidFill>
                <a:latin typeface="Arial" panose="020B0604020202020204" pitchFamily="34" charset="0"/>
                <a:cs typeface="Arial" panose="020B0604020202020204" pitchFamily="34" charset="0"/>
                <a:sym typeface="Wingdings" panose="05000000000000000000" pitchFamily="2" charset="2"/>
              </a:rPr>
              <a:t> Soil Water Holding Capacity (SWHC)</a:t>
            </a:r>
            <a:r>
              <a:rPr lang="en-US" sz="1200" b="1" dirty="0">
                <a:solidFill>
                  <a:srgbClr val="FF0000"/>
                </a:solidFill>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10D8910F-08A7-1A97-7805-8DAD5ED098D7}"/>
              </a:ext>
            </a:extLst>
          </p:cNvPr>
          <p:cNvSpPr txBox="1"/>
          <p:nvPr/>
        </p:nvSpPr>
        <p:spPr>
          <a:xfrm>
            <a:off x="232931" y="3116879"/>
            <a:ext cx="1068859" cy="338554"/>
          </a:xfrm>
          <a:prstGeom prst="rect">
            <a:avLst/>
          </a:prstGeom>
          <a:noFill/>
        </p:spPr>
        <p:txBody>
          <a:bodyPr wrap="square">
            <a:spAutoFit/>
          </a:bodyPr>
          <a:lstStyle/>
          <a:p>
            <a:pPr algn="ctr"/>
            <a:r>
              <a:rPr lang="fr-FR" sz="800" dirty="0">
                <a:latin typeface="Arial" panose="020B0604020202020204" pitchFamily="34" charset="0"/>
                <a:cs typeface="Arial" panose="020B0604020202020204" pitchFamily="34" charset="0"/>
              </a:rPr>
              <a:t>[14] Int. J. </a:t>
            </a:r>
            <a:r>
              <a:rPr lang="fr-FR" sz="800" dirty="0" err="1">
                <a:latin typeface="Arial" panose="020B0604020202020204" pitchFamily="34" charset="0"/>
                <a:cs typeface="Arial" panose="020B0604020202020204" pitchFamily="34" charset="0"/>
              </a:rPr>
              <a:t>Ecol</a:t>
            </a:r>
            <a:r>
              <a:rPr lang="fr-FR" sz="800" dirty="0">
                <a:latin typeface="Arial" panose="020B0604020202020204" pitchFamily="34" charset="0"/>
                <a:cs typeface="Arial" panose="020B0604020202020204" pitchFamily="34" charset="0"/>
              </a:rPr>
              <a:t>. Environ. </a:t>
            </a:r>
            <a:r>
              <a:rPr lang="fr-FR" sz="800" dirty="0" err="1">
                <a:latin typeface="Arial" panose="020B0604020202020204" pitchFamily="34" charset="0"/>
                <a:cs typeface="Arial" panose="020B0604020202020204" pitchFamily="34" charset="0"/>
              </a:rPr>
              <a:t>Sci</a:t>
            </a:r>
            <a:r>
              <a:rPr lang="fr-FR" sz="800" dirty="0">
                <a:latin typeface="Arial" panose="020B0604020202020204" pitchFamily="34" charset="0"/>
                <a:cs typeface="Arial" panose="020B0604020202020204" pitchFamily="34" charset="0"/>
              </a:rPr>
              <a:t>, 2009</a:t>
            </a:r>
            <a:endParaRPr lang="en-US" sz="800" dirty="0">
              <a:latin typeface="Arial" panose="020B0604020202020204" pitchFamily="34" charset="0"/>
              <a:cs typeface="Arial" panose="020B0604020202020204" pitchFamily="34" charset="0"/>
            </a:endParaRPr>
          </a:p>
        </p:txBody>
      </p:sp>
      <p:sp>
        <p:nvSpPr>
          <p:cNvPr id="35" name="화살표: 오른쪽 16">
            <a:extLst>
              <a:ext uri="{FF2B5EF4-FFF2-40B4-BE49-F238E27FC236}">
                <a16:creationId xmlns:a16="http://schemas.microsoft.com/office/drawing/2014/main" id="{1A28380E-2AE1-79D4-BEC1-116B85BED4B2}"/>
              </a:ext>
            </a:extLst>
          </p:cNvPr>
          <p:cNvSpPr/>
          <p:nvPr/>
        </p:nvSpPr>
        <p:spPr>
          <a:xfrm>
            <a:off x="2578356" y="1809425"/>
            <a:ext cx="689084" cy="962979"/>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1032" name="Picture 8" descr="Irrigation Scheduling Part 2 – Determining Water Holding Capacity - The  Almond Doctor">
            <a:extLst>
              <a:ext uri="{FF2B5EF4-FFF2-40B4-BE49-F238E27FC236}">
                <a16:creationId xmlns:a16="http://schemas.microsoft.com/office/drawing/2014/main" id="{B3992F18-7F9D-9DED-024D-831613CA73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6508" b="17620"/>
          <a:stretch/>
        </p:blipFill>
        <p:spPr bwMode="auto">
          <a:xfrm>
            <a:off x="4890043" y="1834775"/>
            <a:ext cx="768753" cy="1189319"/>
          </a:xfrm>
          <a:prstGeom prst="rect">
            <a:avLst/>
          </a:prstGeom>
          <a:noFill/>
          <a:extLst>
            <a:ext uri="{909E8E84-426E-40DD-AFC4-6F175D3DCCD1}">
              <a14:hiddenFill xmlns:a14="http://schemas.microsoft.com/office/drawing/2010/main">
                <a:solidFill>
                  <a:srgbClr val="FFFFFF"/>
                </a:solidFill>
              </a14:hiddenFill>
            </a:ext>
          </a:extLst>
        </p:spPr>
      </p:pic>
      <p:sp>
        <p:nvSpPr>
          <p:cNvPr id="37" name="Freeform: Shape 36">
            <a:extLst>
              <a:ext uri="{FF2B5EF4-FFF2-40B4-BE49-F238E27FC236}">
                <a16:creationId xmlns:a16="http://schemas.microsoft.com/office/drawing/2014/main" id="{7D81676A-F255-78AA-1104-63C877843E77}"/>
              </a:ext>
            </a:extLst>
          </p:cNvPr>
          <p:cNvSpPr/>
          <p:nvPr/>
        </p:nvSpPr>
        <p:spPr>
          <a:xfrm>
            <a:off x="5156344" y="1624646"/>
            <a:ext cx="225776" cy="276999"/>
          </a:xfrm>
          <a:custGeom>
            <a:avLst/>
            <a:gdLst>
              <a:gd name="connsiteX0" fmla="*/ 394855 w 394855"/>
              <a:gd name="connsiteY0" fmla="*/ 755 h 208573"/>
              <a:gd name="connsiteX1" fmla="*/ 114300 w 394855"/>
              <a:gd name="connsiteY1" fmla="*/ 31928 h 208573"/>
              <a:gd name="connsiteX2" fmla="*/ 0 w 394855"/>
              <a:gd name="connsiteY2" fmla="*/ 208573 h 208573"/>
            </a:gdLst>
            <a:ahLst/>
            <a:cxnLst>
              <a:cxn ang="0">
                <a:pos x="connsiteX0" y="connsiteY0"/>
              </a:cxn>
              <a:cxn ang="0">
                <a:pos x="connsiteX1" y="connsiteY1"/>
              </a:cxn>
              <a:cxn ang="0">
                <a:pos x="connsiteX2" y="connsiteY2"/>
              </a:cxn>
            </a:cxnLst>
            <a:rect l="l" t="t" r="r" b="b"/>
            <a:pathLst>
              <a:path w="394855" h="208573">
                <a:moveTo>
                  <a:pt x="394855" y="755"/>
                </a:moveTo>
                <a:cubicBezTo>
                  <a:pt x="287482" y="-977"/>
                  <a:pt x="180109" y="-2708"/>
                  <a:pt x="114300" y="31928"/>
                </a:cubicBezTo>
                <a:cubicBezTo>
                  <a:pt x="48491" y="66564"/>
                  <a:pt x="24245" y="137568"/>
                  <a:pt x="0" y="208573"/>
                </a:cubicBezTo>
              </a:path>
            </a:pathLst>
          </a:custGeom>
          <a:noFill/>
          <a:ln w="38100">
            <a:solidFill>
              <a:schemeClr val="tx1"/>
            </a:solidFill>
            <a:headEnd type="none" w="med" len="med"/>
            <a:tailEnd type="triangle" w="med" len="med"/>
          </a:ln>
        </p:spPr>
        <p:txBody>
          <a:bodyPr rtlCol="0" anchor="ctr"/>
          <a:lstStyle/>
          <a:p>
            <a:pPr algn="ctr"/>
            <a:endParaRPr lang="en-US"/>
          </a:p>
        </p:txBody>
      </p:sp>
      <p:sp>
        <p:nvSpPr>
          <p:cNvPr id="39" name="TextBox 38">
            <a:extLst>
              <a:ext uri="{FF2B5EF4-FFF2-40B4-BE49-F238E27FC236}">
                <a16:creationId xmlns:a16="http://schemas.microsoft.com/office/drawing/2014/main" id="{E2DC3F8B-357B-9B7E-1EFB-D7B8BE28BFB3}"/>
              </a:ext>
            </a:extLst>
          </p:cNvPr>
          <p:cNvSpPr txBox="1"/>
          <p:nvPr/>
        </p:nvSpPr>
        <p:spPr>
          <a:xfrm>
            <a:off x="5311449" y="1524399"/>
            <a:ext cx="473206" cy="276999"/>
          </a:xfrm>
          <a:prstGeom prst="rect">
            <a:avLst/>
          </a:prstGeom>
          <a:noFill/>
        </p:spPr>
        <p:txBody>
          <a:bodyPr wrap="none" rtlCol="0">
            <a:spAutoFit/>
          </a:bodyPr>
          <a:lstStyle/>
          <a:p>
            <a:pPr algn="l"/>
            <a:r>
              <a:rPr lang="en-US" sz="1200" b="1" dirty="0">
                <a:latin typeface="Arial" panose="020B0604020202020204" pitchFamily="34" charset="0"/>
                <a:cs typeface="Arial" panose="020B0604020202020204" pitchFamily="34" charset="0"/>
              </a:rPr>
              <a:t>H</a:t>
            </a:r>
            <a:r>
              <a:rPr lang="en-US" sz="1200" b="1" baseline="-25000" dirty="0">
                <a:latin typeface="Arial" panose="020B0604020202020204" pitchFamily="34" charset="0"/>
                <a:cs typeface="Arial" panose="020B0604020202020204" pitchFamily="34" charset="0"/>
              </a:rPr>
              <a:t>2</a:t>
            </a:r>
            <a:r>
              <a:rPr lang="en-US" sz="1200" b="1" dirty="0">
                <a:latin typeface="Arial" panose="020B0604020202020204" pitchFamily="34" charset="0"/>
                <a:cs typeface="Arial" panose="020B0604020202020204" pitchFamily="34" charset="0"/>
              </a:rPr>
              <a:t>O</a:t>
            </a:r>
          </a:p>
        </p:txBody>
      </p:sp>
      <p:sp>
        <p:nvSpPr>
          <p:cNvPr id="19" name="TextBox 18">
            <a:extLst>
              <a:ext uri="{FF2B5EF4-FFF2-40B4-BE49-F238E27FC236}">
                <a16:creationId xmlns:a16="http://schemas.microsoft.com/office/drawing/2014/main" id="{2C08E6DA-D6B4-29C4-9D70-4B0997091125}"/>
              </a:ext>
            </a:extLst>
          </p:cNvPr>
          <p:cNvSpPr txBox="1"/>
          <p:nvPr/>
        </p:nvSpPr>
        <p:spPr>
          <a:xfrm>
            <a:off x="4575297" y="2028277"/>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40" name="TextBox 39">
            <a:extLst>
              <a:ext uri="{FF2B5EF4-FFF2-40B4-BE49-F238E27FC236}">
                <a16:creationId xmlns:a16="http://schemas.microsoft.com/office/drawing/2014/main" id="{99FC9BFF-4D6F-31D7-80C5-EEA5A70C3442}"/>
              </a:ext>
            </a:extLst>
          </p:cNvPr>
          <p:cNvSpPr txBox="1"/>
          <p:nvPr/>
        </p:nvSpPr>
        <p:spPr>
          <a:xfrm>
            <a:off x="5615053" y="205305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pic>
        <p:nvPicPr>
          <p:cNvPr id="1034" name="Picture 10" descr="Soil Texture Testing - Two Easy Methods">
            <a:extLst>
              <a:ext uri="{FF2B5EF4-FFF2-40B4-BE49-F238E27FC236}">
                <a16:creationId xmlns:a16="http://schemas.microsoft.com/office/drawing/2014/main" id="{9F495DC1-E43F-466A-0FF7-EC1DAD96D5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8420"/>
          <a:stretch/>
        </p:blipFill>
        <p:spPr bwMode="auto">
          <a:xfrm>
            <a:off x="6019555" y="1757862"/>
            <a:ext cx="530727" cy="121536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81FDA948-B0AA-FBA6-8160-8F2ABD278192}"/>
              </a:ext>
            </a:extLst>
          </p:cNvPr>
          <p:cNvSpPr txBox="1"/>
          <p:nvPr/>
        </p:nvSpPr>
        <p:spPr>
          <a:xfrm>
            <a:off x="6456440" y="2688553"/>
            <a:ext cx="561372" cy="276999"/>
          </a:xfrm>
          <a:prstGeom prst="rect">
            <a:avLst/>
          </a:prstGeom>
          <a:noFill/>
        </p:spPr>
        <p:txBody>
          <a:bodyPr wrap="none" rtlCol="0">
            <a:spAutoFit/>
          </a:bodyPr>
          <a:lstStyle/>
          <a:p>
            <a:pPr algn="l"/>
            <a:r>
              <a:rPr lang="en-US" sz="1200" b="1" dirty="0">
                <a:latin typeface="Arial" panose="020B0604020202020204" pitchFamily="34" charset="0"/>
                <a:cs typeface="Arial" panose="020B0604020202020204" pitchFamily="34" charset="0"/>
              </a:rPr>
              <a:t>Sand</a:t>
            </a:r>
          </a:p>
        </p:txBody>
      </p:sp>
      <p:sp>
        <p:nvSpPr>
          <p:cNvPr id="42" name="TextBox 41">
            <a:extLst>
              <a:ext uri="{FF2B5EF4-FFF2-40B4-BE49-F238E27FC236}">
                <a16:creationId xmlns:a16="http://schemas.microsoft.com/office/drawing/2014/main" id="{092C1F51-A28E-278B-8C98-3B8299F4202E}"/>
              </a:ext>
            </a:extLst>
          </p:cNvPr>
          <p:cNvSpPr txBox="1"/>
          <p:nvPr/>
        </p:nvSpPr>
        <p:spPr>
          <a:xfrm>
            <a:off x="6479306" y="2486704"/>
            <a:ext cx="425116" cy="276999"/>
          </a:xfrm>
          <a:prstGeom prst="rect">
            <a:avLst/>
          </a:prstGeom>
          <a:noFill/>
        </p:spPr>
        <p:txBody>
          <a:bodyPr wrap="none" rtlCol="0">
            <a:spAutoFit/>
          </a:bodyPr>
          <a:lstStyle/>
          <a:p>
            <a:pPr algn="l"/>
            <a:r>
              <a:rPr lang="en-US" sz="1200" b="1" dirty="0">
                <a:latin typeface="Arial" panose="020B0604020202020204" pitchFamily="34" charset="0"/>
                <a:cs typeface="Arial" panose="020B0604020202020204" pitchFamily="34" charset="0"/>
              </a:rPr>
              <a:t>Silt</a:t>
            </a:r>
          </a:p>
        </p:txBody>
      </p:sp>
      <p:sp>
        <p:nvSpPr>
          <p:cNvPr id="43" name="TextBox 42">
            <a:extLst>
              <a:ext uri="{FF2B5EF4-FFF2-40B4-BE49-F238E27FC236}">
                <a16:creationId xmlns:a16="http://schemas.microsoft.com/office/drawing/2014/main" id="{747FD204-2331-ABB3-47D3-0EC0AEBE15BA}"/>
              </a:ext>
            </a:extLst>
          </p:cNvPr>
          <p:cNvSpPr txBox="1"/>
          <p:nvPr/>
        </p:nvSpPr>
        <p:spPr>
          <a:xfrm>
            <a:off x="6459551" y="2310629"/>
            <a:ext cx="508473" cy="276999"/>
          </a:xfrm>
          <a:prstGeom prst="rect">
            <a:avLst/>
          </a:prstGeom>
          <a:noFill/>
        </p:spPr>
        <p:txBody>
          <a:bodyPr wrap="none" rtlCol="0">
            <a:spAutoFit/>
          </a:bodyPr>
          <a:lstStyle/>
          <a:p>
            <a:pPr algn="l"/>
            <a:r>
              <a:rPr lang="en-US" sz="1200" b="1" dirty="0">
                <a:latin typeface="Arial" panose="020B0604020202020204" pitchFamily="34" charset="0"/>
                <a:cs typeface="Arial" panose="020B0604020202020204" pitchFamily="34" charset="0"/>
              </a:rPr>
              <a:t>Clay</a:t>
            </a:r>
          </a:p>
        </p:txBody>
      </p:sp>
      <p:sp>
        <p:nvSpPr>
          <p:cNvPr id="44" name="TextBox 43">
            <a:extLst>
              <a:ext uri="{FF2B5EF4-FFF2-40B4-BE49-F238E27FC236}">
                <a16:creationId xmlns:a16="http://schemas.microsoft.com/office/drawing/2014/main" id="{FE4ED969-ADD6-C48C-105D-B402AF8561A5}"/>
              </a:ext>
            </a:extLst>
          </p:cNvPr>
          <p:cNvSpPr txBox="1"/>
          <p:nvPr/>
        </p:nvSpPr>
        <p:spPr>
          <a:xfrm>
            <a:off x="3258099" y="1397459"/>
            <a:ext cx="1407758"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Sentinel-2 MSI</a:t>
            </a:r>
          </a:p>
        </p:txBody>
      </p:sp>
      <p:sp>
        <p:nvSpPr>
          <p:cNvPr id="45" name="TextBox 44">
            <a:extLst>
              <a:ext uri="{FF2B5EF4-FFF2-40B4-BE49-F238E27FC236}">
                <a16:creationId xmlns:a16="http://schemas.microsoft.com/office/drawing/2014/main" id="{161E8525-F654-CDF9-6B8B-2773FE70C880}"/>
              </a:ext>
            </a:extLst>
          </p:cNvPr>
          <p:cNvSpPr txBox="1"/>
          <p:nvPr/>
        </p:nvSpPr>
        <p:spPr>
          <a:xfrm>
            <a:off x="4914663" y="1346976"/>
            <a:ext cx="734496"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SWHC</a:t>
            </a:r>
          </a:p>
        </p:txBody>
      </p:sp>
      <p:sp>
        <p:nvSpPr>
          <p:cNvPr id="46" name="TextBox 45">
            <a:extLst>
              <a:ext uri="{FF2B5EF4-FFF2-40B4-BE49-F238E27FC236}">
                <a16:creationId xmlns:a16="http://schemas.microsoft.com/office/drawing/2014/main" id="{0FE3AC52-C5D9-0E3A-6AB6-F951224EE277}"/>
              </a:ext>
            </a:extLst>
          </p:cNvPr>
          <p:cNvSpPr txBox="1"/>
          <p:nvPr/>
        </p:nvSpPr>
        <p:spPr>
          <a:xfrm>
            <a:off x="5713983" y="1345485"/>
            <a:ext cx="1245341"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Soil Texture </a:t>
            </a:r>
          </a:p>
        </p:txBody>
      </p:sp>
      <p:sp>
        <p:nvSpPr>
          <p:cNvPr id="47" name="화살표: 오른쪽 16">
            <a:extLst>
              <a:ext uri="{FF2B5EF4-FFF2-40B4-BE49-F238E27FC236}">
                <a16:creationId xmlns:a16="http://schemas.microsoft.com/office/drawing/2014/main" id="{ED266320-8AA9-6B35-A1AC-AF3F832F446E}"/>
              </a:ext>
            </a:extLst>
          </p:cNvPr>
          <p:cNvSpPr/>
          <p:nvPr/>
        </p:nvSpPr>
        <p:spPr>
          <a:xfrm>
            <a:off x="6842142" y="1774941"/>
            <a:ext cx="689084" cy="962979"/>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C56821AF-605B-B1AA-9F7F-DF7DE09677F5}"/>
              </a:ext>
            </a:extLst>
          </p:cNvPr>
          <p:cNvSpPr txBox="1"/>
          <p:nvPr/>
        </p:nvSpPr>
        <p:spPr>
          <a:xfrm>
            <a:off x="7481567" y="1613798"/>
            <a:ext cx="1413961" cy="95410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ML regression model to predict SOC level </a:t>
            </a:r>
          </a:p>
        </p:txBody>
      </p:sp>
      <p:sp>
        <p:nvSpPr>
          <p:cNvPr id="49" name="Right Brace 48">
            <a:extLst>
              <a:ext uri="{FF2B5EF4-FFF2-40B4-BE49-F238E27FC236}">
                <a16:creationId xmlns:a16="http://schemas.microsoft.com/office/drawing/2014/main" id="{A3602BEF-904F-E8AC-B65F-6BAA8DCC51F4}"/>
              </a:ext>
            </a:extLst>
          </p:cNvPr>
          <p:cNvSpPr/>
          <p:nvPr/>
        </p:nvSpPr>
        <p:spPr>
          <a:xfrm rot="5400000">
            <a:off x="5608983" y="2197893"/>
            <a:ext cx="209999" cy="1836742"/>
          </a:xfrm>
          <a:prstGeom prst="rightBrace">
            <a:avLst>
              <a:gd name="adj1" fmla="val 38947"/>
              <a:gd name="adj2" fmla="val 4858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1AE063F4-B53D-6E9A-81F8-AF208A57FDF3}"/>
              </a:ext>
            </a:extLst>
          </p:cNvPr>
          <p:cNvSpPr txBox="1"/>
          <p:nvPr/>
        </p:nvSpPr>
        <p:spPr>
          <a:xfrm>
            <a:off x="3685967" y="3246471"/>
            <a:ext cx="4252831" cy="307777"/>
          </a:xfrm>
          <a:prstGeom prst="rect">
            <a:avLst/>
          </a:prstGeom>
          <a:noFill/>
        </p:spPr>
        <p:txBody>
          <a:bodyPr wrap="none" rtlCol="0">
            <a:spAutoFit/>
          </a:bodyPr>
          <a:lstStyle/>
          <a:p>
            <a:pPr algn="l"/>
            <a:r>
              <a:rPr lang="en-US" sz="1400" b="1" dirty="0">
                <a:solidFill>
                  <a:srgbClr val="FF0000"/>
                </a:solidFill>
                <a:latin typeface="Arial" panose="020B0604020202020204" pitchFamily="34" charset="0"/>
                <a:cs typeface="Arial" panose="020B0604020202020204" pitchFamily="34" charset="0"/>
              </a:rPr>
              <a:t>Simple, Cheap </a:t>
            </a:r>
            <a:r>
              <a:rPr lang="en-US" sz="1400" b="1" dirty="0">
                <a:solidFill>
                  <a:srgbClr val="FF0000"/>
                </a:solidFill>
                <a:latin typeface="Arial" panose="020B0604020202020204" pitchFamily="34" charset="0"/>
                <a:cs typeface="Arial" panose="020B0604020202020204" pitchFamily="34" charset="0"/>
                <a:sym typeface="Wingdings" panose="05000000000000000000" pitchFamily="2" charset="2"/>
              </a:rPr>
              <a:t> Anyone (farmers etc.) can test</a:t>
            </a:r>
            <a:endParaRPr lang="en-US" sz="1400" b="1" dirty="0">
              <a:solidFill>
                <a:srgbClr val="FF0000"/>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6AC65055-0123-5BA9-17B9-667E363585E8}"/>
              </a:ext>
            </a:extLst>
          </p:cNvPr>
          <p:cNvSpPr txBox="1"/>
          <p:nvPr/>
        </p:nvSpPr>
        <p:spPr>
          <a:xfrm>
            <a:off x="2657545" y="3797711"/>
            <a:ext cx="3961542" cy="338554"/>
          </a:xfrm>
          <a:prstGeom prst="rect">
            <a:avLst/>
          </a:prstGeom>
          <a:noFill/>
        </p:spPr>
        <p:txBody>
          <a:bodyPr wrap="square">
            <a:spAutoFit/>
          </a:bodyPr>
          <a:lstStyle/>
          <a:p>
            <a:pPr algn="ctr"/>
            <a:r>
              <a:rPr lang="en-US" altLang="ko-KR" sz="16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Approach 2 (Full Remote Sensing) </a:t>
            </a:r>
          </a:p>
        </p:txBody>
      </p:sp>
      <p:sp>
        <p:nvSpPr>
          <p:cNvPr id="52" name="TextBox 51">
            <a:extLst>
              <a:ext uri="{FF2B5EF4-FFF2-40B4-BE49-F238E27FC236}">
                <a16:creationId xmlns:a16="http://schemas.microsoft.com/office/drawing/2014/main" id="{7DAB44C8-68A0-5F1E-32D2-570F64138DB5}"/>
              </a:ext>
            </a:extLst>
          </p:cNvPr>
          <p:cNvSpPr txBox="1"/>
          <p:nvPr/>
        </p:nvSpPr>
        <p:spPr>
          <a:xfrm>
            <a:off x="7668212" y="2541554"/>
            <a:ext cx="1040670" cy="523220"/>
          </a:xfrm>
          <a:prstGeom prst="rect">
            <a:avLst/>
          </a:prstGeom>
          <a:noFill/>
        </p:spPr>
        <p:txBody>
          <a:bodyPr wrap="none" rtlCol="0">
            <a:spAutoFit/>
          </a:bodyPr>
          <a:lstStyle/>
          <a:p>
            <a:pPr algn="ctr"/>
            <a:r>
              <a:rPr lang="en-US" sz="1400" b="1" dirty="0">
                <a:solidFill>
                  <a:srgbClr val="FF0000"/>
                </a:solidFill>
                <a:latin typeface="Arial" panose="020B0604020202020204" pitchFamily="34" charset="0"/>
                <a:cs typeface="Arial" panose="020B0604020202020204" pitchFamily="34" charset="0"/>
              </a:rPr>
              <a:t>Improve </a:t>
            </a:r>
          </a:p>
          <a:p>
            <a:pPr algn="ctr"/>
            <a:r>
              <a:rPr lang="en-US" sz="1400" b="1" dirty="0">
                <a:solidFill>
                  <a:srgbClr val="FF0000"/>
                </a:solidFill>
                <a:latin typeface="Arial" panose="020B0604020202020204" pitchFamily="34" charset="0"/>
                <a:cs typeface="Arial" panose="020B0604020202020204" pitchFamily="34" charset="0"/>
              </a:rPr>
              <a:t>Accuracy!</a:t>
            </a:r>
          </a:p>
        </p:txBody>
      </p:sp>
      <p:sp>
        <p:nvSpPr>
          <p:cNvPr id="53" name="사각형: 둥근 모서리 33">
            <a:extLst>
              <a:ext uri="{FF2B5EF4-FFF2-40B4-BE49-F238E27FC236}">
                <a16:creationId xmlns:a16="http://schemas.microsoft.com/office/drawing/2014/main" id="{E8C8AB5D-CA4F-1B23-516B-1794FFF98320}"/>
              </a:ext>
            </a:extLst>
          </p:cNvPr>
          <p:cNvSpPr/>
          <p:nvPr/>
        </p:nvSpPr>
        <p:spPr>
          <a:xfrm>
            <a:off x="131884" y="3781261"/>
            <a:ext cx="8880232" cy="2860839"/>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pic>
        <p:nvPicPr>
          <p:cNvPr id="1040" name="Picture 16" descr="Copernicus Sentinel-1B SAR Problems | Pixalytics Ltd">
            <a:extLst>
              <a:ext uri="{FF2B5EF4-FFF2-40B4-BE49-F238E27FC236}">
                <a16:creationId xmlns:a16="http://schemas.microsoft.com/office/drawing/2014/main" id="{D1835E50-DDAB-852C-A988-14BC447232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950" y="4961239"/>
            <a:ext cx="1047576" cy="67961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57507296-B269-6DF4-0A82-6CDD41A05CB9}"/>
              </a:ext>
            </a:extLst>
          </p:cNvPr>
          <p:cNvCxnSpPr>
            <a:cxnSpLocks/>
          </p:cNvCxnSpPr>
          <p:nvPr/>
        </p:nvCxnSpPr>
        <p:spPr>
          <a:xfrm flipV="1">
            <a:off x="620068" y="5466320"/>
            <a:ext cx="48686" cy="369504"/>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931DEA9-32BF-E36F-DFE0-8260C060055C}"/>
              </a:ext>
            </a:extLst>
          </p:cNvPr>
          <p:cNvSpPr txBox="1"/>
          <p:nvPr/>
        </p:nvSpPr>
        <p:spPr>
          <a:xfrm>
            <a:off x="-112204" y="5897947"/>
            <a:ext cx="1367910" cy="461665"/>
          </a:xfrm>
          <a:prstGeom prst="rect">
            <a:avLst/>
          </a:prstGeom>
          <a:noFill/>
        </p:spPr>
        <p:txBody>
          <a:bodyPr wrap="square" rtlCol="0">
            <a:spAutoFit/>
          </a:bodyPr>
          <a:lstStyle/>
          <a:p>
            <a:pPr algn="ctr"/>
            <a:r>
              <a:rPr lang="en-US" sz="1200" b="1" dirty="0">
                <a:solidFill>
                  <a:srgbClr val="FF0000"/>
                </a:solidFill>
                <a:latin typeface="Arial" panose="020B0604020202020204" pitchFamily="34" charset="0"/>
                <a:cs typeface="Arial" panose="020B0604020202020204" pitchFamily="34" charset="0"/>
              </a:rPr>
              <a:t>Radar </a:t>
            </a:r>
          </a:p>
          <a:p>
            <a:pPr algn="ctr"/>
            <a:r>
              <a:rPr lang="en-US" sz="1200" b="1" dirty="0">
                <a:solidFill>
                  <a:srgbClr val="FF0000"/>
                </a:solidFill>
                <a:latin typeface="Arial" panose="020B0604020202020204" pitchFamily="34" charset="0"/>
                <a:cs typeface="Arial" panose="020B0604020202020204" pitchFamily="34" charset="0"/>
              </a:rPr>
              <a:t>Antenna</a:t>
            </a:r>
          </a:p>
        </p:txBody>
      </p:sp>
      <p:sp>
        <p:nvSpPr>
          <p:cNvPr id="59" name="TextBox 58">
            <a:extLst>
              <a:ext uri="{FF2B5EF4-FFF2-40B4-BE49-F238E27FC236}">
                <a16:creationId xmlns:a16="http://schemas.microsoft.com/office/drawing/2014/main" id="{5DA746D7-4C79-F2FC-88F8-D0BF6C28A565}"/>
              </a:ext>
            </a:extLst>
          </p:cNvPr>
          <p:cNvSpPr txBox="1"/>
          <p:nvPr/>
        </p:nvSpPr>
        <p:spPr>
          <a:xfrm>
            <a:off x="146153" y="4038217"/>
            <a:ext cx="2885470" cy="523220"/>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Sentinel-1 </a:t>
            </a:r>
          </a:p>
          <a:p>
            <a:pPr algn="ctr"/>
            <a:r>
              <a:rPr lang="en-US" sz="1400" b="1" dirty="0">
                <a:latin typeface="Arial" panose="020B0604020202020204" pitchFamily="34" charset="0"/>
                <a:cs typeface="Arial" panose="020B0604020202020204" pitchFamily="34" charset="0"/>
              </a:rPr>
              <a:t>Synthetic Aperture Radar (SAR)</a:t>
            </a:r>
          </a:p>
        </p:txBody>
      </p:sp>
      <p:pic>
        <p:nvPicPr>
          <p:cNvPr id="61" name="그림 7">
            <a:extLst>
              <a:ext uri="{FF2B5EF4-FFF2-40B4-BE49-F238E27FC236}">
                <a16:creationId xmlns:a16="http://schemas.microsoft.com/office/drawing/2014/main" id="{8A359FD8-3736-F690-4DA8-69871A2C3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982" y="4621597"/>
            <a:ext cx="1232315" cy="1170699"/>
          </a:xfrm>
          <a:prstGeom prst="rect">
            <a:avLst/>
          </a:prstGeom>
        </p:spPr>
      </p:pic>
      <p:sp>
        <p:nvSpPr>
          <p:cNvPr id="62" name="TextBox 61">
            <a:extLst>
              <a:ext uri="{FF2B5EF4-FFF2-40B4-BE49-F238E27FC236}">
                <a16:creationId xmlns:a16="http://schemas.microsoft.com/office/drawing/2014/main" id="{2FD4228C-D4B1-CD31-F05A-3BE6B840A123}"/>
              </a:ext>
            </a:extLst>
          </p:cNvPr>
          <p:cNvSpPr txBox="1"/>
          <p:nvPr/>
        </p:nvSpPr>
        <p:spPr>
          <a:xfrm>
            <a:off x="3274472" y="4250573"/>
            <a:ext cx="1407758"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Sentinel-2 MSI</a:t>
            </a:r>
          </a:p>
        </p:txBody>
      </p:sp>
      <p:sp>
        <p:nvSpPr>
          <p:cNvPr id="63" name="TextBox 62">
            <a:extLst>
              <a:ext uri="{FF2B5EF4-FFF2-40B4-BE49-F238E27FC236}">
                <a16:creationId xmlns:a16="http://schemas.microsoft.com/office/drawing/2014/main" id="{6120611D-5CB7-5796-E619-FF585F473620}"/>
              </a:ext>
            </a:extLst>
          </p:cNvPr>
          <p:cNvSpPr txBox="1"/>
          <p:nvPr/>
        </p:nvSpPr>
        <p:spPr>
          <a:xfrm>
            <a:off x="4484900" y="5008057"/>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grpSp>
        <p:nvGrpSpPr>
          <p:cNvPr id="1054" name="Group 1053">
            <a:extLst>
              <a:ext uri="{FF2B5EF4-FFF2-40B4-BE49-F238E27FC236}">
                <a16:creationId xmlns:a16="http://schemas.microsoft.com/office/drawing/2014/main" id="{456B6849-A148-348E-5E3B-5AFD5BB0CBE3}"/>
              </a:ext>
            </a:extLst>
          </p:cNvPr>
          <p:cNvGrpSpPr/>
          <p:nvPr/>
        </p:nvGrpSpPr>
        <p:grpSpPr>
          <a:xfrm>
            <a:off x="4812094" y="4602206"/>
            <a:ext cx="901890" cy="1206842"/>
            <a:chOff x="6159252" y="4702024"/>
            <a:chExt cx="1008099" cy="1298037"/>
          </a:xfrm>
        </p:grpSpPr>
        <p:pic>
          <p:nvPicPr>
            <p:cNvPr id="1042" name="Picture 18" descr="Radar Course 2 - Earth Online">
              <a:extLst>
                <a:ext uri="{FF2B5EF4-FFF2-40B4-BE49-F238E27FC236}">
                  <a16:creationId xmlns:a16="http://schemas.microsoft.com/office/drawing/2014/main" id="{8B72122D-5148-DFBD-C92C-4A8EB2621E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6609" r="5219"/>
            <a:stretch/>
          </p:blipFill>
          <p:spPr bwMode="auto">
            <a:xfrm>
              <a:off x="6159252" y="4702024"/>
              <a:ext cx="1008099" cy="1298037"/>
            </a:xfrm>
            <a:prstGeom prst="rect">
              <a:avLst/>
            </a:prstGeom>
            <a:noFill/>
            <a:extLst>
              <a:ext uri="{909E8E84-426E-40DD-AFC4-6F175D3DCCD1}">
                <a14:hiddenFill xmlns:a14="http://schemas.microsoft.com/office/drawing/2010/main">
                  <a:solidFill>
                    <a:srgbClr val="FFFFFF"/>
                  </a:solidFill>
                </a14:hiddenFill>
              </a:ext>
            </a:extLst>
          </p:spPr>
        </p:pic>
        <p:cxnSp>
          <p:nvCxnSpPr>
            <p:cNvPr id="1025" name="Straight Arrow Connector 1024">
              <a:extLst>
                <a:ext uri="{FF2B5EF4-FFF2-40B4-BE49-F238E27FC236}">
                  <a16:creationId xmlns:a16="http://schemas.microsoft.com/office/drawing/2014/main" id="{989901B9-F447-6AC5-662B-EDCA839A69A3}"/>
                </a:ext>
              </a:extLst>
            </p:cNvPr>
            <p:cNvCxnSpPr/>
            <p:nvPr/>
          </p:nvCxnSpPr>
          <p:spPr>
            <a:xfrm>
              <a:off x="6363264" y="5028036"/>
              <a:ext cx="388884" cy="609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6" name="Straight Arrow Connector 1025">
              <a:extLst>
                <a:ext uri="{FF2B5EF4-FFF2-40B4-BE49-F238E27FC236}">
                  <a16:creationId xmlns:a16="http://schemas.microsoft.com/office/drawing/2014/main" id="{A9C7E131-8A5C-A54A-6EBF-79D606642163}"/>
                </a:ext>
              </a:extLst>
            </p:cNvPr>
            <p:cNvCxnSpPr>
              <a:cxnSpLocks/>
            </p:cNvCxnSpPr>
            <p:nvPr/>
          </p:nvCxnSpPr>
          <p:spPr>
            <a:xfrm flipV="1">
              <a:off x="6752148" y="5424399"/>
              <a:ext cx="142434" cy="1882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F7420240-06F5-3F5D-CD19-5E51A847628D}"/>
                </a:ext>
              </a:extLst>
            </p:cNvPr>
            <p:cNvCxnSpPr>
              <a:cxnSpLocks/>
            </p:cNvCxnSpPr>
            <p:nvPr/>
          </p:nvCxnSpPr>
          <p:spPr>
            <a:xfrm flipH="1" flipV="1">
              <a:off x="6768972" y="5375541"/>
              <a:ext cx="1876" cy="237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1" name="Straight Arrow Connector 1030">
              <a:extLst>
                <a:ext uri="{FF2B5EF4-FFF2-40B4-BE49-F238E27FC236}">
                  <a16:creationId xmlns:a16="http://schemas.microsoft.com/office/drawing/2014/main" id="{D13978A3-F131-2C80-A3BE-C1CA52564FA1}"/>
                </a:ext>
              </a:extLst>
            </p:cNvPr>
            <p:cNvCxnSpPr>
              <a:cxnSpLocks/>
            </p:cNvCxnSpPr>
            <p:nvPr/>
          </p:nvCxnSpPr>
          <p:spPr>
            <a:xfrm flipV="1">
              <a:off x="6751815" y="5515607"/>
              <a:ext cx="152406" cy="97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728387CF-175C-AEFA-31AD-10D01B244A13}"/>
                </a:ext>
              </a:extLst>
            </p:cNvPr>
            <p:cNvCxnSpPr>
              <a:cxnSpLocks/>
            </p:cNvCxnSpPr>
            <p:nvPr/>
          </p:nvCxnSpPr>
          <p:spPr>
            <a:xfrm flipH="1" flipV="1">
              <a:off x="6676232" y="5379070"/>
              <a:ext cx="92740" cy="229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B840B47D-FAA6-1B7B-767F-6BAD9DCA6589}"/>
                </a:ext>
              </a:extLst>
            </p:cNvPr>
            <p:cNvCxnSpPr>
              <a:cxnSpLocks/>
            </p:cNvCxnSpPr>
            <p:nvPr/>
          </p:nvCxnSpPr>
          <p:spPr>
            <a:xfrm flipH="1" flipV="1">
              <a:off x="6562193" y="5455355"/>
              <a:ext cx="197061" cy="1668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3" name="Straight Arrow Connector 1042">
              <a:extLst>
                <a:ext uri="{FF2B5EF4-FFF2-40B4-BE49-F238E27FC236}">
                  <a16:creationId xmlns:a16="http://schemas.microsoft.com/office/drawing/2014/main" id="{AC1E96E7-1CB5-3D48-0539-D152375CE220}"/>
                </a:ext>
              </a:extLst>
            </p:cNvPr>
            <p:cNvCxnSpPr>
              <a:cxnSpLocks/>
            </p:cNvCxnSpPr>
            <p:nvPr/>
          </p:nvCxnSpPr>
          <p:spPr>
            <a:xfrm flipH="1" flipV="1">
              <a:off x="6533150" y="5543622"/>
              <a:ext cx="227356" cy="635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51" name="TextBox 1050">
            <a:extLst>
              <a:ext uri="{FF2B5EF4-FFF2-40B4-BE49-F238E27FC236}">
                <a16:creationId xmlns:a16="http://schemas.microsoft.com/office/drawing/2014/main" id="{A6C88509-F261-9B99-277D-6835AC06D98E}"/>
              </a:ext>
            </a:extLst>
          </p:cNvPr>
          <p:cNvSpPr txBox="1"/>
          <p:nvPr/>
        </p:nvSpPr>
        <p:spPr>
          <a:xfrm>
            <a:off x="1339268" y="6034240"/>
            <a:ext cx="1636987" cy="523220"/>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Surface</a:t>
            </a:r>
          </a:p>
          <a:p>
            <a:pPr algn="l"/>
            <a:r>
              <a:rPr lang="en-US" sz="1400" b="1" dirty="0">
                <a:latin typeface="Arial" panose="020B0604020202020204" pitchFamily="34" charset="0"/>
                <a:cs typeface="Arial" panose="020B0604020202020204" pitchFamily="34" charset="0"/>
              </a:rPr>
              <a:t>Soil Moisture (%)</a:t>
            </a:r>
          </a:p>
        </p:txBody>
      </p:sp>
      <p:sp>
        <p:nvSpPr>
          <p:cNvPr id="1052" name="TextBox 1051">
            <a:extLst>
              <a:ext uri="{FF2B5EF4-FFF2-40B4-BE49-F238E27FC236}">
                <a16:creationId xmlns:a16="http://schemas.microsoft.com/office/drawing/2014/main" id="{89249E8C-9D08-329E-7940-94347EDA27B0}"/>
              </a:ext>
            </a:extLst>
          </p:cNvPr>
          <p:cNvSpPr txBox="1"/>
          <p:nvPr/>
        </p:nvSpPr>
        <p:spPr>
          <a:xfrm rot="16200000">
            <a:off x="466730" y="5147989"/>
            <a:ext cx="1766830" cy="307777"/>
          </a:xfrm>
          <a:prstGeom prst="rect">
            <a:avLst/>
          </a:prstGeom>
          <a:noFill/>
        </p:spPr>
        <p:txBody>
          <a:bodyPr wrap="none" rtlCol="0">
            <a:spAutoFit/>
          </a:bodyPr>
          <a:lstStyle/>
          <a:p>
            <a:pPr algn="l"/>
            <a:r>
              <a:rPr lang="en-US" sz="1400" b="1" dirty="0" err="1">
                <a:latin typeface="Arial" panose="020B0604020202020204" pitchFamily="34" charset="0"/>
                <a:cs typeface="Arial" panose="020B0604020202020204" pitchFamily="34" charset="0"/>
              </a:rPr>
              <a:t>Backscatter</a:t>
            </a:r>
            <a:r>
              <a:rPr lang="en-US" sz="1400" b="1" baseline="-25000" dirty="0" err="1">
                <a:latin typeface="Arial" panose="020B0604020202020204" pitchFamily="34" charset="0"/>
                <a:cs typeface="Arial" panose="020B0604020202020204" pitchFamily="34" charset="0"/>
              </a:rPr>
              <a:t>VV</a:t>
            </a:r>
            <a:r>
              <a:rPr lang="en-US" sz="1400" b="1" dirty="0">
                <a:latin typeface="Arial" panose="020B0604020202020204" pitchFamily="34" charset="0"/>
                <a:cs typeface="Arial" panose="020B0604020202020204" pitchFamily="34" charset="0"/>
              </a:rPr>
              <a:t> (dB)</a:t>
            </a:r>
          </a:p>
        </p:txBody>
      </p:sp>
      <p:pic>
        <p:nvPicPr>
          <p:cNvPr id="1055" name="Picture 22" descr="105,046 Farm Raining Images, Stock Photos &amp; Vectors | Shutterstock">
            <a:extLst>
              <a:ext uri="{FF2B5EF4-FFF2-40B4-BE49-F238E27FC236}">
                <a16:creationId xmlns:a16="http://schemas.microsoft.com/office/drawing/2014/main" id="{212AE691-529E-5803-3ED2-60F80A8494C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690" r="36742" b="9599"/>
          <a:stretch/>
        </p:blipFill>
        <p:spPr bwMode="auto">
          <a:xfrm>
            <a:off x="5840595" y="4605824"/>
            <a:ext cx="811215" cy="1206840"/>
          </a:xfrm>
          <a:prstGeom prst="rect">
            <a:avLst/>
          </a:prstGeom>
          <a:noFill/>
          <a:extLst>
            <a:ext uri="{909E8E84-426E-40DD-AFC4-6F175D3DCCD1}">
              <a14:hiddenFill xmlns:a14="http://schemas.microsoft.com/office/drawing/2010/main">
                <a:solidFill>
                  <a:srgbClr val="FFFFFF"/>
                </a:solidFill>
              </a14:hiddenFill>
            </a:ext>
          </a:extLst>
        </p:spPr>
      </p:pic>
      <p:grpSp>
        <p:nvGrpSpPr>
          <p:cNvPr id="1062" name="Group 1061">
            <a:extLst>
              <a:ext uri="{FF2B5EF4-FFF2-40B4-BE49-F238E27FC236}">
                <a16:creationId xmlns:a16="http://schemas.microsoft.com/office/drawing/2014/main" id="{467F3634-DEA2-B04D-DE52-65628E3EBAF2}"/>
              </a:ext>
            </a:extLst>
          </p:cNvPr>
          <p:cNvGrpSpPr/>
          <p:nvPr/>
        </p:nvGrpSpPr>
        <p:grpSpPr>
          <a:xfrm>
            <a:off x="6782183" y="4612148"/>
            <a:ext cx="902041" cy="1200829"/>
            <a:chOff x="6159252" y="4702024"/>
            <a:chExt cx="1008099" cy="1298037"/>
          </a:xfrm>
        </p:grpSpPr>
        <p:pic>
          <p:nvPicPr>
            <p:cNvPr id="1063" name="Picture 18" descr="Radar Course 2 - Earth Online">
              <a:extLst>
                <a:ext uri="{FF2B5EF4-FFF2-40B4-BE49-F238E27FC236}">
                  <a16:creationId xmlns:a16="http://schemas.microsoft.com/office/drawing/2014/main" id="{22B8AFF0-6C04-64D7-A3DE-CE5968AE894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6609" r="5219"/>
            <a:stretch/>
          </p:blipFill>
          <p:spPr bwMode="auto">
            <a:xfrm>
              <a:off x="6159252" y="4702024"/>
              <a:ext cx="1008099" cy="1298037"/>
            </a:xfrm>
            <a:prstGeom prst="rect">
              <a:avLst/>
            </a:prstGeom>
            <a:noFill/>
            <a:extLst>
              <a:ext uri="{909E8E84-426E-40DD-AFC4-6F175D3DCCD1}">
                <a14:hiddenFill xmlns:a14="http://schemas.microsoft.com/office/drawing/2010/main">
                  <a:solidFill>
                    <a:srgbClr val="FFFFFF"/>
                  </a:solidFill>
                </a14:hiddenFill>
              </a:ext>
            </a:extLst>
          </p:spPr>
        </p:pic>
        <p:cxnSp>
          <p:nvCxnSpPr>
            <p:cNvPr id="1064" name="Straight Arrow Connector 1063">
              <a:extLst>
                <a:ext uri="{FF2B5EF4-FFF2-40B4-BE49-F238E27FC236}">
                  <a16:creationId xmlns:a16="http://schemas.microsoft.com/office/drawing/2014/main" id="{54555107-1566-BC1F-1721-BEAB4C8C8752}"/>
                </a:ext>
              </a:extLst>
            </p:cNvPr>
            <p:cNvCxnSpPr/>
            <p:nvPr/>
          </p:nvCxnSpPr>
          <p:spPr>
            <a:xfrm>
              <a:off x="6363264" y="5028036"/>
              <a:ext cx="388884" cy="609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Straight Arrow Connector 1064">
              <a:extLst>
                <a:ext uri="{FF2B5EF4-FFF2-40B4-BE49-F238E27FC236}">
                  <a16:creationId xmlns:a16="http://schemas.microsoft.com/office/drawing/2014/main" id="{29E28323-0F64-5E17-FA62-A691CFE5F6B7}"/>
                </a:ext>
              </a:extLst>
            </p:cNvPr>
            <p:cNvCxnSpPr>
              <a:cxnSpLocks/>
            </p:cNvCxnSpPr>
            <p:nvPr/>
          </p:nvCxnSpPr>
          <p:spPr>
            <a:xfrm flipV="1">
              <a:off x="6752148" y="5221687"/>
              <a:ext cx="178244" cy="3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6" name="Straight Arrow Connector 1065">
              <a:extLst>
                <a:ext uri="{FF2B5EF4-FFF2-40B4-BE49-F238E27FC236}">
                  <a16:creationId xmlns:a16="http://schemas.microsoft.com/office/drawing/2014/main" id="{76DE789D-B9D6-8C7F-C1B9-1F28B16A5CCE}"/>
                </a:ext>
              </a:extLst>
            </p:cNvPr>
            <p:cNvCxnSpPr>
              <a:cxnSpLocks/>
            </p:cNvCxnSpPr>
            <p:nvPr/>
          </p:nvCxnSpPr>
          <p:spPr>
            <a:xfrm flipV="1">
              <a:off x="6770848" y="5187597"/>
              <a:ext cx="0" cy="425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Straight Arrow Connector 1066">
              <a:extLst>
                <a:ext uri="{FF2B5EF4-FFF2-40B4-BE49-F238E27FC236}">
                  <a16:creationId xmlns:a16="http://schemas.microsoft.com/office/drawing/2014/main" id="{4EE0B763-5603-E3AB-B302-22EB8CCC73E0}"/>
                </a:ext>
              </a:extLst>
            </p:cNvPr>
            <p:cNvCxnSpPr>
              <a:cxnSpLocks/>
            </p:cNvCxnSpPr>
            <p:nvPr/>
          </p:nvCxnSpPr>
          <p:spPr>
            <a:xfrm flipV="1">
              <a:off x="6751815" y="5286408"/>
              <a:ext cx="320407" cy="3262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8" name="Straight Arrow Connector 1067">
              <a:extLst>
                <a:ext uri="{FF2B5EF4-FFF2-40B4-BE49-F238E27FC236}">
                  <a16:creationId xmlns:a16="http://schemas.microsoft.com/office/drawing/2014/main" id="{D3D8F54F-F9D7-0857-5CAF-996F594788BE}"/>
                </a:ext>
              </a:extLst>
            </p:cNvPr>
            <p:cNvCxnSpPr>
              <a:cxnSpLocks/>
            </p:cNvCxnSpPr>
            <p:nvPr/>
          </p:nvCxnSpPr>
          <p:spPr>
            <a:xfrm flipH="1" flipV="1">
              <a:off x="6610318" y="5221687"/>
              <a:ext cx="158654" cy="3864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9" name="Straight Arrow Connector 1068">
              <a:extLst>
                <a:ext uri="{FF2B5EF4-FFF2-40B4-BE49-F238E27FC236}">
                  <a16:creationId xmlns:a16="http://schemas.microsoft.com/office/drawing/2014/main" id="{05575100-18AB-715C-FD05-4B7AF47E60E4}"/>
                </a:ext>
              </a:extLst>
            </p:cNvPr>
            <p:cNvCxnSpPr>
              <a:cxnSpLocks/>
            </p:cNvCxnSpPr>
            <p:nvPr/>
          </p:nvCxnSpPr>
          <p:spPr>
            <a:xfrm flipH="1" flipV="1">
              <a:off x="6438021" y="5340498"/>
              <a:ext cx="321233" cy="2816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0" name="Straight Arrow Connector 1069">
              <a:extLst>
                <a:ext uri="{FF2B5EF4-FFF2-40B4-BE49-F238E27FC236}">
                  <a16:creationId xmlns:a16="http://schemas.microsoft.com/office/drawing/2014/main" id="{34DF5019-7691-BD57-D12A-96D9D6EDFDCA}"/>
                </a:ext>
              </a:extLst>
            </p:cNvPr>
            <p:cNvCxnSpPr>
              <a:cxnSpLocks/>
            </p:cNvCxnSpPr>
            <p:nvPr/>
          </p:nvCxnSpPr>
          <p:spPr>
            <a:xfrm flipH="1" flipV="1">
              <a:off x="6338475" y="5497164"/>
              <a:ext cx="422031" cy="110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화살표: 오른쪽 16">
            <a:extLst>
              <a:ext uri="{FF2B5EF4-FFF2-40B4-BE49-F238E27FC236}">
                <a16:creationId xmlns:a16="http://schemas.microsoft.com/office/drawing/2014/main" id="{B973E9F7-8AAC-E382-79A3-3CBAC08D71DB}"/>
              </a:ext>
            </a:extLst>
          </p:cNvPr>
          <p:cNvSpPr/>
          <p:nvPr/>
        </p:nvSpPr>
        <p:spPr>
          <a:xfrm>
            <a:off x="2623074" y="4755155"/>
            <a:ext cx="689084" cy="962979"/>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1079" name="TextBox 1078">
            <a:extLst>
              <a:ext uri="{FF2B5EF4-FFF2-40B4-BE49-F238E27FC236}">
                <a16:creationId xmlns:a16="http://schemas.microsoft.com/office/drawing/2014/main" id="{6BE155F1-EE85-92CE-AE38-9CB3B3586DB8}"/>
              </a:ext>
            </a:extLst>
          </p:cNvPr>
          <p:cNvSpPr txBox="1"/>
          <p:nvPr/>
        </p:nvSpPr>
        <p:spPr>
          <a:xfrm>
            <a:off x="4682827" y="4245392"/>
            <a:ext cx="1200970"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SAR b4 rain</a:t>
            </a:r>
          </a:p>
        </p:txBody>
      </p:sp>
      <p:sp>
        <p:nvSpPr>
          <p:cNvPr id="1080" name="TextBox 1079">
            <a:extLst>
              <a:ext uri="{FF2B5EF4-FFF2-40B4-BE49-F238E27FC236}">
                <a16:creationId xmlns:a16="http://schemas.microsoft.com/office/drawing/2014/main" id="{7F51EB23-031C-066A-C146-FC6BEC7EA554}"/>
              </a:ext>
            </a:extLst>
          </p:cNvPr>
          <p:cNvSpPr txBox="1"/>
          <p:nvPr/>
        </p:nvSpPr>
        <p:spPr>
          <a:xfrm>
            <a:off x="5945868" y="4241983"/>
            <a:ext cx="572593"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Rain</a:t>
            </a:r>
          </a:p>
        </p:txBody>
      </p:sp>
      <p:sp>
        <p:nvSpPr>
          <p:cNvPr id="1081" name="TextBox 1080">
            <a:extLst>
              <a:ext uri="{FF2B5EF4-FFF2-40B4-BE49-F238E27FC236}">
                <a16:creationId xmlns:a16="http://schemas.microsoft.com/office/drawing/2014/main" id="{7BA35F14-DD43-1B73-15F3-3AE41B1EF75F}"/>
              </a:ext>
            </a:extLst>
          </p:cNvPr>
          <p:cNvSpPr txBox="1"/>
          <p:nvPr/>
        </p:nvSpPr>
        <p:spPr>
          <a:xfrm>
            <a:off x="6651810" y="4226387"/>
            <a:ext cx="1380506"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SAR after rain</a:t>
            </a:r>
          </a:p>
        </p:txBody>
      </p:sp>
      <p:cxnSp>
        <p:nvCxnSpPr>
          <p:cNvPr id="1085" name="Straight Arrow Connector 1084">
            <a:extLst>
              <a:ext uri="{FF2B5EF4-FFF2-40B4-BE49-F238E27FC236}">
                <a16:creationId xmlns:a16="http://schemas.microsoft.com/office/drawing/2014/main" id="{EC4AF85C-FDBB-04EE-E1DA-B08AAC02DEE9}"/>
              </a:ext>
            </a:extLst>
          </p:cNvPr>
          <p:cNvCxnSpPr>
            <a:cxnSpLocks/>
          </p:cNvCxnSpPr>
          <p:nvPr/>
        </p:nvCxnSpPr>
        <p:spPr>
          <a:xfrm>
            <a:off x="6579415" y="5299253"/>
            <a:ext cx="2687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1" name="Straight Arrow Connector 1090">
            <a:extLst>
              <a:ext uri="{FF2B5EF4-FFF2-40B4-BE49-F238E27FC236}">
                <a16:creationId xmlns:a16="http://schemas.microsoft.com/office/drawing/2014/main" id="{8172F374-CEC8-D908-DB6E-688238A917E1}"/>
              </a:ext>
            </a:extLst>
          </p:cNvPr>
          <p:cNvCxnSpPr>
            <a:cxnSpLocks/>
          </p:cNvCxnSpPr>
          <p:nvPr/>
        </p:nvCxnSpPr>
        <p:spPr>
          <a:xfrm>
            <a:off x="5615053" y="5299253"/>
            <a:ext cx="2687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2" name="TextBox 1091">
            <a:extLst>
              <a:ext uri="{FF2B5EF4-FFF2-40B4-BE49-F238E27FC236}">
                <a16:creationId xmlns:a16="http://schemas.microsoft.com/office/drawing/2014/main" id="{A99A3D03-111A-F545-6B2F-89FBE80A0B67}"/>
              </a:ext>
            </a:extLst>
          </p:cNvPr>
          <p:cNvSpPr txBox="1"/>
          <p:nvPr/>
        </p:nvSpPr>
        <p:spPr>
          <a:xfrm>
            <a:off x="3520110" y="6071897"/>
            <a:ext cx="4214330" cy="523220"/>
          </a:xfrm>
          <a:prstGeom prst="rect">
            <a:avLst/>
          </a:prstGeom>
          <a:noFill/>
        </p:spPr>
        <p:txBody>
          <a:bodyPr wrap="square" rtlCol="0">
            <a:spAutoFit/>
          </a:bodyPr>
          <a:lstStyle/>
          <a:p>
            <a:pPr algn="ctr"/>
            <a:r>
              <a:rPr lang="en-US" sz="1400" b="1" dirty="0">
                <a:solidFill>
                  <a:srgbClr val="FF0000"/>
                </a:solidFill>
                <a:latin typeface="Arial" panose="020B0604020202020204" pitchFamily="34" charset="0"/>
                <a:cs typeface="Arial" panose="020B0604020202020204" pitchFamily="34" charset="0"/>
              </a:rPr>
              <a:t>Difference of Soil Moisture b4 and after rain can give us idea how well soil retains water</a:t>
            </a:r>
          </a:p>
        </p:txBody>
      </p:sp>
      <p:sp>
        <p:nvSpPr>
          <p:cNvPr id="1093" name="Right Brace 1092">
            <a:extLst>
              <a:ext uri="{FF2B5EF4-FFF2-40B4-BE49-F238E27FC236}">
                <a16:creationId xmlns:a16="http://schemas.microsoft.com/office/drawing/2014/main" id="{9245612E-06C0-7EDB-E038-017FAAA35745}"/>
              </a:ext>
            </a:extLst>
          </p:cNvPr>
          <p:cNvSpPr/>
          <p:nvPr/>
        </p:nvSpPr>
        <p:spPr>
          <a:xfrm rot="5400000">
            <a:off x="6136640" y="4552909"/>
            <a:ext cx="209999" cy="2853144"/>
          </a:xfrm>
          <a:prstGeom prst="rightBrace">
            <a:avLst>
              <a:gd name="adj1" fmla="val 38947"/>
              <a:gd name="adj2" fmla="val 4858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4" name="화살표: 오른쪽 16">
            <a:extLst>
              <a:ext uri="{FF2B5EF4-FFF2-40B4-BE49-F238E27FC236}">
                <a16:creationId xmlns:a16="http://schemas.microsoft.com/office/drawing/2014/main" id="{02B32F39-B139-A2D8-1954-6F3F81A454F3}"/>
              </a:ext>
            </a:extLst>
          </p:cNvPr>
          <p:cNvSpPr/>
          <p:nvPr/>
        </p:nvSpPr>
        <p:spPr>
          <a:xfrm>
            <a:off x="7678134" y="4889164"/>
            <a:ext cx="377628" cy="710076"/>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1095" name="TextBox 1094">
            <a:extLst>
              <a:ext uri="{FF2B5EF4-FFF2-40B4-BE49-F238E27FC236}">
                <a16:creationId xmlns:a16="http://schemas.microsoft.com/office/drawing/2014/main" id="{F6A877FD-FF3A-24F5-990A-58442B22FD63}"/>
              </a:ext>
            </a:extLst>
          </p:cNvPr>
          <p:cNvSpPr txBox="1"/>
          <p:nvPr/>
        </p:nvSpPr>
        <p:spPr>
          <a:xfrm>
            <a:off x="7683456" y="4824521"/>
            <a:ext cx="1413961"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ML</a:t>
            </a:r>
          </a:p>
          <a:p>
            <a:pPr algn="ctr"/>
            <a:r>
              <a:rPr lang="en-US" sz="1400" b="1" dirty="0">
                <a:latin typeface="Arial" panose="020B0604020202020204" pitchFamily="34" charset="0"/>
                <a:cs typeface="Arial" panose="020B0604020202020204" pitchFamily="34" charset="0"/>
              </a:rPr>
              <a:t>Reg.</a:t>
            </a:r>
          </a:p>
        </p:txBody>
      </p:sp>
      <p:sp>
        <p:nvSpPr>
          <p:cNvPr id="1096" name="TextBox 1095">
            <a:extLst>
              <a:ext uri="{FF2B5EF4-FFF2-40B4-BE49-F238E27FC236}">
                <a16:creationId xmlns:a16="http://schemas.microsoft.com/office/drawing/2014/main" id="{A32B9B12-6048-62C8-8303-890685CE4F82}"/>
              </a:ext>
            </a:extLst>
          </p:cNvPr>
          <p:cNvSpPr txBox="1"/>
          <p:nvPr/>
        </p:nvSpPr>
        <p:spPr>
          <a:xfrm>
            <a:off x="7751774" y="5457719"/>
            <a:ext cx="1226367" cy="954107"/>
          </a:xfrm>
          <a:prstGeom prst="rect">
            <a:avLst/>
          </a:prstGeom>
          <a:noFill/>
        </p:spPr>
        <p:txBody>
          <a:bodyPr wrap="square" rtlCol="0">
            <a:spAutoFit/>
          </a:bodyPr>
          <a:lstStyle/>
          <a:p>
            <a:pPr algn="ctr"/>
            <a:r>
              <a:rPr lang="en-US" sz="1400" b="1" dirty="0">
                <a:solidFill>
                  <a:srgbClr val="FF0000"/>
                </a:solidFill>
                <a:latin typeface="Arial" panose="020B0604020202020204" pitchFamily="34" charset="0"/>
                <a:cs typeface="Arial" panose="020B0604020202020204" pitchFamily="34" charset="0"/>
              </a:rPr>
              <a:t>More accurate than just Sentinel-2</a:t>
            </a:r>
          </a:p>
        </p:txBody>
      </p:sp>
      <p:sp>
        <p:nvSpPr>
          <p:cNvPr id="1098" name="TextBox 1097">
            <a:extLst>
              <a:ext uri="{FF2B5EF4-FFF2-40B4-BE49-F238E27FC236}">
                <a16:creationId xmlns:a16="http://schemas.microsoft.com/office/drawing/2014/main" id="{2DB0CBB9-2A91-D238-E1D6-2EC93770F41C}"/>
              </a:ext>
            </a:extLst>
          </p:cNvPr>
          <p:cNvSpPr txBox="1"/>
          <p:nvPr/>
        </p:nvSpPr>
        <p:spPr>
          <a:xfrm>
            <a:off x="33849" y="6428781"/>
            <a:ext cx="1636987" cy="215444"/>
          </a:xfrm>
          <a:prstGeom prst="rect">
            <a:avLst/>
          </a:prstGeom>
          <a:noFill/>
        </p:spPr>
        <p:txBody>
          <a:bodyPr wrap="square">
            <a:spAutoFit/>
          </a:bodyPr>
          <a:lstStyle/>
          <a:p>
            <a:pPr algn="ctr"/>
            <a:r>
              <a:rPr lang="fr-FR" sz="800" i="1" dirty="0">
                <a:solidFill>
                  <a:srgbClr val="222222"/>
                </a:solidFill>
                <a:effectLst/>
                <a:latin typeface="Arial" panose="020B0604020202020204" pitchFamily="34" charset="0"/>
              </a:rPr>
              <a:t>[15] </a:t>
            </a:r>
            <a:r>
              <a:rPr lang="fr-FR" sz="800" i="1" dirty="0" err="1">
                <a:solidFill>
                  <a:srgbClr val="222222"/>
                </a:solidFill>
                <a:effectLst/>
                <a:latin typeface="Arial" panose="020B0604020202020204" pitchFamily="34" charset="0"/>
              </a:rPr>
              <a:t>Remote</a:t>
            </a:r>
            <a:r>
              <a:rPr lang="fr-FR" sz="800" i="1" dirty="0">
                <a:solidFill>
                  <a:srgbClr val="222222"/>
                </a:solidFill>
                <a:effectLst/>
                <a:latin typeface="Arial" panose="020B0604020202020204" pitchFamily="34" charset="0"/>
              </a:rPr>
              <a:t> Sens.</a:t>
            </a:r>
            <a:r>
              <a:rPr lang="fr-FR" sz="800" i="0" dirty="0">
                <a:solidFill>
                  <a:srgbClr val="222222"/>
                </a:solidFill>
                <a:effectLst/>
                <a:latin typeface="Arial" panose="020B0604020202020204" pitchFamily="34" charset="0"/>
              </a:rPr>
              <a:t> 2020</a:t>
            </a:r>
            <a:endParaRPr lang="en-US" sz="800" dirty="0"/>
          </a:p>
        </p:txBody>
      </p:sp>
    </p:spTree>
    <p:extLst>
      <p:ext uri="{BB962C8B-B14F-4D97-AF65-F5344CB8AC3E}">
        <p14:creationId xmlns:p14="http://schemas.microsoft.com/office/powerpoint/2010/main" val="263529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61">
            <a:extLst>
              <a:ext uri="{FF2B5EF4-FFF2-40B4-BE49-F238E27FC236}">
                <a16:creationId xmlns:a16="http://schemas.microsoft.com/office/drawing/2014/main" id="{850EFAEE-9DFD-AE5B-A631-4AA85D9BF611}"/>
              </a:ext>
            </a:extLst>
          </p:cNvPr>
          <p:cNvSpPr txBox="1"/>
          <p:nvPr/>
        </p:nvSpPr>
        <p:spPr>
          <a:xfrm>
            <a:off x="1122219" y="164789"/>
            <a:ext cx="5496868"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Methods</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36" name="직사각형 1">
            <a:extLst>
              <a:ext uri="{FF2B5EF4-FFF2-40B4-BE49-F238E27FC236}">
                <a16:creationId xmlns:a16="http://schemas.microsoft.com/office/drawing/2014/main" id="{53DA60E4-EF36-971D-48E7-B1441806C803}"/>
              </a:ext>
            </a:extLst>
          </p:cNvPr>
          <p:cNvSpPr/>
          <p:nvPr/>
        </p:nvSpPr>
        <p:spPr>
          <a:xfrm>
            <a:off x="6688113" y="922378"/>
            <a:ext cx="2286853" cy="523220"/>
          </a:xfrm>
          <a:prstGeom prst="rect">
            <a:avLst/>
          </a:prstGeom>
        </p:spPr>
        <p:txBody>
          <a:bodyPr wrap="square">
            <a:spAutoFit/>
          </a:bodyPr>
          <a:lstStyle/>
          <a:p>
            <a:pPr algn="ct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93 Samples according to </a:t>
            </a:r>
            <a:r>
              <a:rPr lang="en-US" altLang="ko-KR" sz="1400" b="1" dirty="0" err="1">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Surv</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 Manual [17]</a:t>
            </a:r>
          </a:p>
        </p:txBody>
      </p:sp>
      <p:grpSp>
        <p:nvGrpSpPr>
          <p:cNvPr id="20" name="Group 19">
            <a:extLst>
              <a:ext uri="{FF2B5EF4-FFF2-40B4-BE49-F238E27FC236}">
                <a16:creationId xmlns:a16="http://schemas.microsoft.com/office/drawing/2014/main" id="{903756C3-B573-CEA4-7CEF-ACE7FBDD5DE5}"/>
              </a:ext>
            </a:extLst>
          </p:cNvPr>
          <p:cNvGrpSpPr/>
          <p:nvPr/>
        </p:nvGrpSpPr>
        <p:grpSpPr>
          <a:xfrm>
            <a:off x="6588650" y="1452651"/>
            <a:ext cx="2364593" cy="1233283"/>
            <a:chOff x="6386224" y="1920950"/>
            <a:chExt cx="2595413" cy="1282909"/>
          </a:xfrm>
        </p:grpSpPr>
        <p:pic>
          <p:nvPicPr>
            <p:cNvPr id="1026" name="Picture 2">
              <a:extLst>
                <a:ext uri="{FF2B5EF4-FFF2-40B4-BE49-F238E27FC236}">
                  <a16:creationId xmlns:a16="http://schemas.microsoft.com/office/drawing/2014/main" id="{F522D685-526B-33D3-DA2D-05CB92957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224" y="1953768"/>
              <a:ext cx="1150390" cy="125009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A67DD8B9-A1F7-8B4F-67AC-1595B36E93F2}"/>
                </a:ext>
              </a:extLst>
            </p:cNvPr>
            <p:cNvCxnSpPr>
              <a:cxnSpLocks/>
              <a:endCxn id="38" idx="1"/>
            </p:cNvCxnSpPr>
            <p:nvPr/>
          </p:nvCxnSpPr>
          <p:spPr>
            <a:xfrm flipV="1">
              <a:off x="7320477" y="2557310"/>
              <a:ext cx="402495" cy="231822"/>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51287E0-DA96-8A4E-9905-9CD807521221}"/>
                </a:ext>
              </a:extLst>
            </p:cNvPr>
            <p:cNvSpPr txBox="1"/>
            <p:nvPr/>
          </p:nvSpPr>
          <p:spPr>
            <a:xfrm>
              <a:off x="6675665" y="2335517"/>
              <a:ext cx="646331" cy="461665"/>
            </a:xfrm>
            <a:prstGeom prst="rect">
              <a:avLst/>
            </a:prstGeom>
            <a:noFill/>
          </p:spPr>
          <p:txBody>
            <a:bodyPr wrap="none" rtlCol="0">
              <a:spAutoFit/>
            </a:bodyPr>
            <a:lstStyle/>
            <a:p>
              <a:pPr algn="l"/>
              <a:r>
                <a:rPr lang="ko-KR" altLang="en-US" sz="1200" b="1" dirty="0">
                  <a:latin typeface="Arial" panose="020B0604020202020204" pitchFamily="34" charset="0"/>
                  <a:cs typeface="Arial" panose="020B0604020202020204" pitchFamily="34" charset="0"/>
                </a:rPr>
                <a:t>경기도</a:t>
              </a:r>
              <a:endParaRPr lang="en-US" altLang="ko-KR" sz="1200" b="1" dirty="0">
                <a:latin typeface="Arial" panose="020B0604020202020204" pitchFamily="34" charset="0"/>
                <a:cs typeface="Arial" panose="020B0604020202020204" pitchFamily="34" charset="0"/>
              </a:endParaRPr>
            </a:p>
            <a:p>
              <a:pPr algn="ctr"/>
              <a:r>
                <a:rPr lang="ko-KR" altLang="en-US" sz="1200" b="1" dirty="0">
                  <a:latin typeface="Arial" panose="020B0604020202020204" pitchFamily="34" charset="0"/>
                  <a:cs typeface="Arial" panose="020B0604020202020204" pitchFamily="34" charset="0"/>
                </a:rPr>
                <a:t>이천</a:t>
              </a:r>
              <a:endParaRPr lang="en-US" sz="1200" b="1" dirty="0">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FF97ADEF-F16A-8BD3-CA00-CC9539D330D7}"/>
                </a:ext>
              </a:extLst>
            </p:cNvPr>
            <p:cNvPicPr>
              <a:picLocks noChangeAspect="1"/>
            </p:cNvPicPr>
            <p:nvPr/>
          </p:nvPicPr>
          <p:blipFill>
            <a:blip r:embed="rId4"/>
            <a:stretch>
              <a:fillRect/>
            </a:stretch>
          </p:blipFill>
          <p:spPr>
            <a:xfrm>
              <a:off x="7722972" y="1920950"/>
              <a:ext cx="1258665" cy="1272720"/>
            </a:xfrm>
            <a:prstGeom prst="rect">
              <a:avLst/>
            </a:prstGeom>
          </p:spPr>
        </p:pic>
      </p:grpSp>
      <p:cxnSp>
        <p:nvCxnSpPr>
          <p:cNvPr id="17" name="Straight Arrow Connector 16">
            <a:extLst>
              <a:ext uri="{FF2B5EF4-FFF2-40B4-BE49-F238E27FC236}">
                <a16:creationId xmlns:a16="http://schemas.microsoft.com/office/drawing/2014/main" id="{C40E876D-CAF7-B202-1149-8D2FE49E80ED}"/>
              </a:ext>
            </a:extLst>
          </p:cNvPr>
          <p:cNvCxnSpPr>
            <a:cxnSpLocks/>
          </p:cNvCxnSpPr>
          <p:nvPr/>
        </p:nvCxnSpPr>
        <p:spPr>
          <a:xfrm>
            <a:off x="1251135" y="2700276"/>
            <a:ext cx="0" cy="79519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58B011D-20D6-18B4-C5EB-B36F682E3D72}"/>
              </a:ext>
            </a:extLst>
          </p:cNvPr>
          <p:cNvCxnSpPr>
            <a:cxnSpLocks/>
            <a:stCxn id="34" idx="2"/>
            <a:endCxn id="41" idx="0"/>
          </p:cNvCxnSpPr>
          <p:nvPr/>
        </p:nvCxnSpPr>
        <p:spPr>
          <a:xfrm>
            <a:off x="1248721" y="1352977"/>
            <a:ext cx="2415" cy="251839"/>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432E971B-035B-AEF7-20F1-20391E60B404}"/>
              </a:ext>
            </a:extLst>
          </p:cNvPr>
          <p:cNvSpPr/>
          <p:nvPr/>
        </p:nvSpPr>
        <p:spPr>
          <a:xfrm>
            <a:off x="529788" y="944024"/>
            <a:ext cx="1437866" cy="408953"/>
          </a:xfrm>
          <a:prstGeom prst="roundRect">
            <a:avLst/>
          </a:prstGeom>
          <a:solidFill>
            <a:srgbClr val="FFC00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Sentinel-2 MSI</a:t>
            </a:r>
          </a:p>
        </p:txBody>
      </p:sp>
      <p:sp>
        <p:nvSpPr>
          <p:cNvPr id="37" name="Rectangle: Rounded Corners 36">
            <a:extLst>
              <a:ext uri="{FF2B5EF4-FFF2-40B4-BE49-F238E27FC236}">
                <a16:creationId xmlns:a16="http://schemas.microsoft.com/office/drawing/2014/main" id="{B691173B-E368-63BB-D4BE-C83BEB81FBD1}"/>
              </a:ext>
            </a:extLst>
          </p:cNvPr>
          <p:cNvSpPr/>
          <p:nvPr/>
        </p:nvSpPr>
        <p:spPr>
          <a:xfrm>
            <a:off x="3860891" y="4269419"/>
            <a:ext cx="1258820" cy="408953"/>
          </a:xfrm>
          <a:prstGeom prst="roundRect">
            <a:avLst/>
          </a:prstGeom>
          <a:solidFill>
            <a:srgbClr val="FF800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Soil Data (ST, SWHC)</a:t>
            </a:r>
          </a:p>
        </p:txBody>
      </p:sp>
      <p:sp>
        <p:nvSpPr>
          <p:cNvPr id="39" name="Rectangle: Rounded Corners 38">
            <a:extLst>
              <a:ext uri="{FF2B5EF4-FFF2-40B4-BE49-F238E27FC236}">
                <a16:creationId xmlns:a16="http://schemas.microsoft.com/office/drawing/2014/main" id="{B4B577CF-F846-94D5-BA1F-50908625A0C3}"/>
              </a:ext>
            </a:extLst>
          </p:cNvPr>
          <p:cNvSpPr/>
          <p:nvPr/>
        </p:nvSpPr>
        <p:spPr>
          <a:xfrm>
            <a:off x="3196126" y="921044"/>
            <a:ext cx="1559427" cy="408953"/>
          </a:xfrm>
          <a:prstGeom prst="roundRect">
            <a:avLst/>
          </a:prstGeom>
          <a:solidFill>
            <a:srgbClr val="FFC00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Sentinel-1 SAR</a:t>
            </a:r>
          </a:p>
        </p:txBody>
      </p:sp>
      <p:sp>
        <p:nvSpPr>
          <p:cNvPr id="41" name="Rectangle: Rounded Corners 40">
            <a:extLst>
              <a:ext uri="{FF2B5EF4-FFF2-40B4-BE49-F238E27FC236}">
                <a16:creationId xmlns:a16="http://schemas.microsoft.com/office/drawing/2014/main" id="{24342622-9712-35A9-3EB9-CAE092BA5142}"/>
              </a:ext>
            </a:extLst>
          </p:cNvPr>
          <p:cNvSpPr/>
          <p:nvPr/>
        </p:nvSpPr>
        <p:spPr>
          <a:xfrm>
            <a:off x="497838" y="1604816"/>
            <a:ext cx="1506595" cy="408953"/>
          </a:xfrm>
          <a:prstGeom prst="roundRect">
            <a:avLst/>
          </a:prstGeom>
          <a:solidFill>
            <a:srgbClr val="00B0F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Cloud Filtering</a:t>
            </a:r>
          </a:p>
        </p:txBody>
      </p:sp>
      <p:sp>
        <p:nvSpPr>
          <p:cNvPr id="48" name="Rectangle: Rounded Corners 47">
            <a:extLst>
              <a:ext uri="{FF2B5EF4-FFF2-40B4-BE49-F238E27FC236}">
                <a16:creationId xmlns:a16="http://schemas.microsoft.com/office/drawing/2014/main" id="{E7C41944-BBBE-657D-0ED2-58CFC0BDA536}"/>
              </a:ext>
            </a:extLst>
          </p:cNvPr>
          <p:cNvSpPr/>
          <p:nvPr/>
        </p:nvSpPr>
        <p:spPr>
          <a:xfrm>
            <a:off x="1446512" y="3662355"/>
            <a:ext cx="2306948" cy="661311"/>
          </a:xfrm>
          <a:prstGeom prst="roundRect">
            <a:avLst/>
          </a:prstGeom>
          <a:solidFill>
            <a:srgbClr val="00B0F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Filtering for images with</a:t>
            </a:r>
          </a:p>
          <a:p>
            <a:pPr algn="ctr"/>
            <a:r>
              <a:rPr lang="en-US"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Vegetation (NDVI) and↑↑↑ Bare Soil (BSI)</a:t>
            </a:r>
          </a:p>
        </p:txBody>
      </p:sp>
      <p:sp>
        <p:nvSpPr>
          <p:cNvPr id="50" name="Rectangle: Rounded Corners 49">
            <a:extLst>
              <a:ext uri="{FF2B5EF4-FFF2-40B4-BE49-F238E27FC236}">
                <a16:creationId xmlns:a16="http://schemas.microsoft.com/office/drawing/2014/main" id="{25360DD1-5686-34A7-BA8A-E919CF5DAB8B}"/>
              </a:ext>
            </a:extLst>
          </p:cNvPr>
          <p:cNvSpPr/>
          <p:nvPr/>
        </p:nvSpPr>
        <p:spPr>
          <a:xfrm>
            <a:off x="35261" y="2269908"/>
            <a:ext cx="2440354" cy="427151"/>
          </a:xfrm>
          <a:prstGeom prst="roundRect">
            <a:avLst/>
          </a:prstGeom>
          <a:solidFill>
            <a:srgbClr val="00B0F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Preprocessing to remove atmospheric influence</a:t>
            </a:r>
          </a:p>
        </p:txBody>
      </p:sp>
      <p:sp>
        <p:nvSpPr>
          <p:cNvPr id="51" name="Rectangle: Rounded Corners 50">
            <a:extLst>
              <a:ext uri="{FF2B5EF4-FFF2-40B4-BE49-F238E27FC236}">
                <a16:creationId xmlns:a16="http://schemas.microsoft.com/office/drawing/2014/main" id="{1C0DD9CB-5DA7-BDC6-0AC2-353D4345EBF4}"/>
              </a:ext>
            </a:extLst>
          </p:cNvPr>
          <p:cNvSpPr/>
          <p:nvPr/>
        </p:nvSpPr>
        <p:spPr>
          <a:xfrm>
            <a:off x="2665274" y="2288106"/>
            <a:ext cx="2621958" cy="408953"/>
          </a:xfrm>
          <a:prstGeom prst="roundRect">
            <a:avLst/>
          </a:prstGeom>
          <a:solidFill>
            <a:srgbClr val="00B0F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Preprocessing to remove noise and terrain correction</a:t>
            </a:r>
          </a:p>
        </p:txBody>
      </p:sp>
      <p:cxnSp>
        <p:nvCxnSpPr>
          <p:cNvPr id="54" name="Straight Arrow Connector 53">
            <a:extLst>
              <a:ext uri="{FF2B5EF4-FFF2-40B4-BE49-F238E27FC236}">
                <a16:creationId xmlns:a16="http://schemas.microsoft.com/office/drawing/2014/main" id="{D93BC50F-C105-932A-B055-D2F675660763}"/>
              </a:ext>
            </a:extLst>
          </p:cNvPr>
          <p:cNvCxnSpPr>
            <a:cxnSpLocks/>
            <a:stCxn id="41" idx="2"/>
            <a:endCxn id="50" idx="0"/>
          </p:cNvCxnSpPr>
          <p:nvPr/>
        </p:nvCxnSpPr>
        <p:spPr>
          <a:xfrm>
            <a:off x="1251136" y="2013769"/>
            <a:ext cx="4302" cy="256139"/>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4791C04-7076-D203-34D4-BF4C8004105C}"/>
              </a:ext>
            </a:extLst>
          </p:cNvPr>
          <p:cNvCxnSpPr>
            <a:cxnSpLocks/>
            <a:stCxn id="39" idx="2"/>
            <a:endCxn id="62" idx="0"/>
          </p:cNvCxnSpPr>
          <p:nvPr/>
        </p:nvCxnSpPr>
        <p:spPr>
          <a:xfrm flipH="1">
            <a:off x="3972684" y="1329997"/>
            <a:ext cx="3156" cy="2458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C11C744-325C-6850-5BC0-CEEDCF66EDB4}"/>
              </a:ext>
            </a:extLst>
          </p:cNvPr>
          <p:cNvSpPr/>
          <p:nvPr/>
        </p:nvSpPr>
        <p:spPr>
          <a:xfrm>
            <a:off x="2667661" y="1575809"/>
            <a:ext cx="2610046" cy="466458"/>
          </a:xfrm>
          <a:prstGeom prst="roundRect">
            <a:avLst/>
          </a:prstGeom>
          <a:solidFill>
            <a:srgbClr val="00B0F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Filtering for pairs of  images with rain in between</a:t>
            </a:r>
          </a:p>
        </p:txBody>
      </p:sp>
      <p:cxnSp>
        <p:nvCxnSpPr>
          <p:cNvPr id="1024" name="Straight Arrow Connector 1023">
            <a:extLst>
              <a:ext uri="{FF2B5EF4-FFF2-40B4-BE49-F238E27FC236}">
                <a16:creationId xmlns:a16="http://schemas.microsoft.com/office/drawing/2014/main" id="{3F9F6791-7215-43B4-5318-3EE368610421}"/>
              </a:ext>
            </a:extLst>
          </p:cNvPr>
          <p:cNvCxnSpPr>
            <a:cxnSpLocks/>
            <a:stCxn id="62" idx="2"/>
            <a:endCxn id="51" idx="0"/>
          </p:cNvCxnSpPr>
          <p:nvPr/>
        </p:nvCxnSpPr>
        <p:spPr>
          <a:xfrm>
            <a:off x="3972684" y="2042267"/>
            <a:ext cx="3569" cy="245839"/>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1" name="Straight Arrow Connector 1030">
            <a:extLst>
              <a:ext uri="{FF2B5EF4-FFF2-40B4-BE49-F238E27FC236}">
                <a16:creationId xmlns:a16="http://schemas.microsoft.com/office/drawing/2014/main" id="{3C490D7F-8EFA-13C5-6C76-167ACC17DF36}"/>
              </a:ext>
            </a:extLst>
          </p:cNvPr>
          <p:cNvCxnSpPr>
            <a:cxnSpLocks/>
            <a:stCxn id="51" idx="2"/>
            <a:endCxn id="26" idx="0"/>
          </p:cNvCxnSpPr>
          <p:nvPr/>
        </p:nvCxnSpPr>
        <p:spPr>
          <a:xfrm>
            <a:off x="3976253" y="2697059"/>
            <a:ext cx="3233" cy="20054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89192BA9-ECB6-6ACA-EB47-780FFFFE5500}"/>
              </a:ext>
            </a:extLst>
          </p:cNvPr>
          <p:cNvCxnSpPr>
            <a:cxnSpLocks/>
            <a:stCxn id="48" idx="2"/>
            <a:endCxn id="1056" idx="0"/>
          </p:cNvCxnSpPr>
          <p:nvPr/>
        </p:nvCxnSpPr>
        <p:spPr>
          <a:xfrm flipH="1">
            <a:off x="2598537" y="4323666"/>
            <a:ext cx="1449" cy="320589"/>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6" name="Rectangle: Rounded Corners 1055">
            <a:extLst>
              <a:ext uri="{FF2B5EF4-FFF2-40B4-BE49-F238E27FC236}">
                <a16:creationId xmlns:a16="http://schemas.microsoft.com/office/drawing/2014/main" id="{7D95D930-C3BB-1451-FC7A-4EA1B9192632}"/>
              </a:ext>
            </a:extLst>
          </p:cNvPr>
          <p:cNvSpPr/>
          <p:nvPr/>
        </p:nvSpPr>
        <p:spPr>
          <a:xfrm>
            <a:off x="1758874" y="4644255"/>
            <a:ext cx="1679326" cy="408953"/>
          </a:xfrm>
          <a:prstGeom prst="roundRect">
            <a:avLst/>
          </a:prstGeom>
          <a:solidFill>
            <a:srgbClr val="92D05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ML Regression (PLSR, SVM, RF)</a:t>
            </a:r>
          </a:p>
        </p:txBody>
      </p:sp>
      <p:sp>
        <p:nvSpPr>
          <p:cNvPr id="1057" name="Rectangle: Rounded Corners 1056">
            <a:extLst>
              <a:ext uri="{FF2B5EF4-FFF2-40B4-BE49-F238E27FC236}">
                <a16:creationId xmlns:a16="http://schemas.microsoft.com/office/drawing/2014/main" id="{61FCEE92-9A25-07B2-6A13-B2F836A18C2B}"/>
              </a:ext>
            </a:extLst>
          </p:cNvPr>
          <p:cNvSpPr/>
          <p:nvPr/>
        </p:nvSpPr>
        <p:spPr>
          <a:xfrm>
            <a:off x="1830748" y="5276001"/>
            <a:ext cx="1535577" cy="271946"/>
          </a:xfrm>
          <a:prstGeom prst="roundRect">
            <a:avLst/>
          </a:prstGeom>
          <a:solidFill>
            <a:srgbClr val="92D05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Predicted SOC</a:t>
            </a:r>
          </a:p>
        </p:txBody>
      </p:sp>
      <p:cxnSp>
        <p:nvCxnSpPr>
          <p:cNvPr id="1059" name="Straight Arrow Connector 1058">
            <a:extLst>
              <a:ext uri="{FF2B5EF4-FFF2-40B4-BE49-F238E27FC236}">
                <a16:creationId xmlns:a16="http://schemas.microsoft.com/office/drawing/2014/main" id="{2EB05A48-3E68-0F76-48B3-E1F95E0098EE}"/>
              </a:ext>
            </a:extLst>
          </p:cNvPr>
          <p:cNvCxnSpPr>
            <a:cxnSpLocks/>
            <a:stCxn id="1056" idx="2"/>
            <a:endCxn id="1057" idx="0"/>
          </p:cNvCxnSpPr>
          <p:nvPr/>
        </p:nvCxnSpPr>
        <p:spPr>
          <a:xfrm>
            <a:off x="2598537" y="5053208"/>
            <a:ext cx="0" cy="222793"/>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2" name="Rectangle: Rounded Corners 1061">
            <a:extLst>
              <a:ext uri="{FF2B5EF4-FFF2-40B4-BE49-F238E27FC236}">
                <a16:creationId xmlns:a16="http://schemas.microsoft.com/office/drawing/2014/main" id="{067292FF-90C1-A1D4-E62D-840C5FE952B8}"/>
              </a:ext>
            </a:extLst>
          </p:cNvPr>
          <p:cNvSpPr/>
          <p:nvPr/>
        </p:nvSpPr>
        <p:spPr>
          <a:xfrm>
            <a:off x="5193689" y="5258729"/>
            <a:ext cx="1194036" cy="271947"/>
          </a:xfrm>
          <a:prstGeom prst="roundRect">
            <a:avLst/>
          </a:prstGeom>
          <a:solidFill>
            <a:srgbClr val="FF800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Actual SOC</a:t>
            </a:r>
          </a:p>
        </p:txBody>
      </p:sp>
      <p:sp>
        <p:nvSpPr>
          <p:cNvPr id="1064" name="Rectangle: Rounded Corners 1063">
            <a:extLst>
              <a:ext uri="{FF2B5EF4-FFF2-40B4-BE49-F238E27FC236}">
                <a16:creationId xmlns:a16="http://schemas.microsoft.com/office/drawing/2014/main" id="{E6F540A5-090C-AC79-7C3C-6B8636C33921}"/>
              </a:ext>
            </a:extLst>
          </p:cNvPr>
          <p:cNvSpPr/>
          <p:nvPr/>
        </p:nvSpPr>
        <p:spPr>
          <a:xfrm>
            <a:off x="5160424" y="926693"/>
            <a:ext cx="1247419" cy="408953"/>
          </a:xfrm>
          <a:prstGeom prst="roundRect">
            <a:avLst/>
          </a:prstGeom>
          <a:solidFill>
            <a:srgbClr val="FF800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Soil Sample</a:t>
            </a:r>
          </a:p>
        </p:txBody>
      </p:sp>
      <p:cxnSp>
        <p:nvCxnSpPr>
          <p:cNvPr id="1067" name="Straight Arrow Connector 1066">
            <a:extLst>
              <a:ext uri="{FF2B5EF4-FFF2-40B4-BE49-F238E27FC236}">
                <a16:creationId xmlns:a16="http://schemas.microsoft.com/office/drawing/2014/main" id="{C9BEEE71-363A-CCCA-1219-F785A72EABDE}"/>
              </a:ext>
            </a:extLst>
          </p:cNvPr>
          <p:cNvCxnSpPr>
            <a:cxnSpLocks/>
            <a:endCxn id="37" idx="1"/>
          </p:cNvCxnSpPr>
          <p:nvPr/>
        </p:nvCxnSpPr>
        <p:spPr>
          <a:xfrm>
            <a:off x="2598536" y="4473896"/>
            <a:ext cx="1262355"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9" name="Straight Arrow Connector 1068">
            <a:extLst>
              <a:ext uri="{FF2B5EF4-FFF2-40B4-BE49-F238E27FC236}">
                <a16:creationId xmlns:a16="http://schemas.microsoft.com/office/drawing/2014/main" id="{C3FC1842-85FD-67B0-54FB-337FEC0069D6}"/>
              </a:ext>
            </a:extLst>
          </p:cNvPr>
          <p:cNvCxnSpPr>
            <a:cxnSpLocks/>
            <a:stCxn id="1064" idx="2"/>
            <a:endCxn id="1131" idx="0"/>
          </p:cNvCxnSpPr>
          <p:nvPr/>
        </p:nvCxnSpPr>
        <p:spPr>
          <a:xfrm>
            <a:off x="5784134" y="1335646"/>
            <a:ext cx="3714" cy="1548113"/>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6" name="Straight Arrow Connector 1075">
            <a:extLst>
              <a:ext uri="{FF2B5EF4-FFF2-40B4-BE49-F238E27FC236}">
                <a16:creationId xmlns:a16="http://schemas.microsoft.com/office/drawing/2014/main" id="{8946A1E8-3F20-CED4-723B-0EBF45866C84}"/>
              </a:ext>
            </a:extLst>
          </p:cNvPr>
          <p:cNvCxnSpPr>
            <a:cxnSpLocks/>
          </p:cNvCxnSpPr>
          <p:nvPr/>
        </p:nvCxnSpPr>
        <p:spPr>
          <a:xfrm>
            <a:off x="2579586" y="5695082"/>
            <a:ext cx="3218957" cy="250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C5FE58B0-D35D-562D-2936-057425A2BF15}"/>
              </a:ext>
            </a:extLst>
          </p:cNvPr>
          <p:cNvCxnSpPr>
            <a:cxnSpLocks/>
          </p:cNvCxnSpPr>
          <p:nvPr/>
        </p:nvCxnSpPr>
        <p:spPr>
          <a:xfrm>
            <a:off x="4295721" y="5698884"/>
            <a:ext cx="0" cy="210023"/>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9" name="Straight Arrow Connector 1078">
            <a:extLst>
              <a:ext uri="{FF2B5EF4-FFF2-40B4-BE49-F238E27FC236}">
                <a16:creationId xmlns:a16="http://schemas.microsoft.com/office/drawing/2014/main" id="{55D816C5-3448-A62B-4D28-34A345ACE00D}"/>
              </a:ext>
            </a:extLst>
          </p:cNvPr>
          <p:cNvCxnSpPr>
            <a:cxnSpLocks/>
            <a:stCxn id="1057" idx="2"/>
          </p:cNvCxnSpPr>
          <p:nvPr/>
        </p:nvCxnSpPr>
        <p:spPr>
          <a:xfrm flipH="1">
            <a:off x="2598536" y="5547947"/>
            <a:ext cx="1" cy="15855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1" name="Rectangle: Rounded Corners 1080">
            <a:extLst>
              <a:ext uri="{FF2B5EF4-FFF2-40B4-BE49-F238E27FC236}">
                <a16:creationId xmlns:a16="http://schemas.microsoft.com/office/drawing/2014/main" id="{98B580AB-1DC3-E777-2E9C-3E02E98F54AB}"/>
              </a:ext>
            </a:extLst>
          </p:cNvPr>
          <p:cNvSpPr/>
          <p:nvPr/>
        </p:nvSpPr>
        <p:spPr>
          <a:xfrm>
            <a:off x="3274071" y="5907637"/>
            <a:ext cx="2043301" cy="618974"/>
          </a:xfrm>
          <a:prstGeom prst="roundRect">
            <a:avLst/>
          </a:prstGeom>
          <a:solidFill>
            <a:srgbClr val="92D05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R</a:t>
            </a:r>
            <a:r>
              <a:rPr lang="en-US" sz="1400" b="1" baseline="30000" dirty="0">
                <a:latin typeface="Arial" panose="020B0604020202020204" pitchFamily="34" charset="0"/>
                <a:cs typeface="Arial" panose="020B0604020202020204" pitchFamily="34" charset="0"/>
              </a:rPr>
              <a:t>2 </a:t>
            </a:r>
            <a:r>
              <a:rPr lang="en-US" sz="1400" b="1" dirty="0">
                <a:latin typeface="Arial" panose="020B0604020202020204" pitchFamily="34" charset="0"/>
                <a:cs typeface="Arial" panose="020B0604020202020204" pitchFamily="34" charset="0"/>
              </a:rPr>
              <a:t>for different models and datasets</a:t>
            </a:r>
          </a:p>
        </p:txBody>
      </p:sp>
      <p:cxnSp>
        <p:nvCxnSpPr>
          <p:cNvPr id="1105" name="Straight Arrow Connector 1104">
            <a:extLst>
              <a:ext uri="{FF2B5EF4-FFF2-40B4-BE49-F238E27FC236}">
                <a16:creationId xmlns:a16="http://schemas.microsoft.com/office/drawing/2014/main" id="{5549FF61-47DB-938E-8F85-52CE3F5F6B64}"/>
              </a:ext>
            </a:extLst>
          </p:cNvPr>
          <p:cNvCxnSpPr>
            <a:cxnSpLocks/>
            <a:stCxn id="1062" idx="2"/>
          </p:cNvCxnSpPr>
          <p:nvPr/>
        </p:nvCxnSpPr>
        <p:spPr>
          <a:xfrm>
            <a:off x="5790707" y="5530676"/>
            <a:ext cx="0" cy="175824"/>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0" name="TextBox 1109">
            <a:extLst>
              <a:ext uri="{FF2B5EF4-FFF2-40B4-BE49-F238E27FC236}">
                <a16:creationId xmlns:a16="http://schemas.microsoft.com/office/drawing/2014/main" id="{72CBD35D-DFE7-8517-D2AF-AB44AA7CB151}"/>
              </a:ext>
            </a:extLst>
          </p:cNvPr>
          <p:cNvSpPr txBox="1"/>
          <p:nvPr/>
        </p:nvSpPr>
        <p:spPr>
          <a:xfrm>
            <a:off x="6534412" y="5099723"/>
            <a:ext cx="2540274" cy="1615827"/>
          </a:xfrm>
          <a:prstGeom prst="rect">
            <a:avLst/>
          </a:prstGeom>
          <a:noFill/>
        </p:spPr>
        <p:txBody>
          <a:bodyPr wrap="square" rtlCol="0">
            <a:spAutoFit/>
          </a:bodyPr>
          <a:lstStyle/>
          <a:p>
            <a:pPr algn="l"/>
            <a:r>
              <a:rPr lang="en-US" sz="900" dirty="0">
                <a:latin typeface="Arial" panose="020B0604020202020204" pitchFamily="34" charset="0"/>
                <a:cs typeface="Arial" panose="020B0604020202020204" pitchFamily="34" charset="0"/>
              </a:rPr>
              <a:t>MSI:   Multi Spectral Imagery</a:t>
            </a:r>
          </a:p>
          <a:p>
            <a:pPr algn="l"/>
            <a:r>
              <a:rPr lang="en-US" sz="900" dirty="0">
                <a:latin typeface="Arial" panose="020B0604020202020204" pitchFamily="34" charset="0"/>
                <a:cs typeface="Arial" panose="020B0604020202020204" pitchFamily="34" charset="0"/>
              </a:rPr>
              <a:t>SAR:  Synthetic Aperture Radar</a:t>
            </a:r>
          </a:p>
          <a:p>
            <a:pPr algn="l"/>
            <a:r>
              <a:rPr lang="en-US" sz="900" dirty="0">
                <a:latin typeface="Arial" panose="020B0604020202020204" pitchFamily="34" charset="0"/>
                <a:cs typeface="Arial" panose="020B0604020202020204" pitchFamily="34" charset="0"/>
              </a:rPr>
              <a:t>NDVI: Normalized Difference Vegetation Index</a:t>
            </a:r>
          </a:p>
          <a:p>
            <a:pPr algn="l"/>
            <a:r>
              <a:rPr lang="en-US" sz="900" dirty="0">
                <a:latin typeface="Arial" panose="020B0604020202020204" pitchFamily="34" charset="0"/>
                <a:cs typeface="Arial" panose="020B0604020202020204" pitchFamily="34" charset="0"/>
              </a:rPr>
              <a:t>BSI:    Bare Soil Index</a:t>
            </a:r>
          </a:p>
          <a:p>
            <a:pPr algn="l"/>
            <a:r>
              <a:rPr lang="en-US" sz="900" dirty="0">
                <a:latin typeface="Arial" panose="020B0604020202020204" pitchFamily="34" charset="0"/>
                <a:cs typeface="Arial" panose="020B0604020202020204" pitchFamily="34" charset="0"/>
              </a:rPr>
              <a:t>SWHC: Soil Water Holding Capacity</a:t>
            </a:r>
          </a:p>
          <a:p>
            <a:pPr algn="l"/>
            <a:r>
              <a:rPr lang="en-US" sz="900" dirty="0">
                <a:latin typeface="Arial" panose="020B0604020202020204" pitchFamily="34" charset="0"/>
                <a:cs typeface="Arial" panose="020B0604020202020204" pitchFamily="34" charset="0"/>
              </a:rPr>
              <a:t>ST:     Soil Texture</a:t>
            </a:r>
          </a:p>
          <a:p>
            <a:r>
              <a:rPr lang="en-US" sz="900" dirty="0">
                <a:latin typeface="Arial" panose="020B0604020202020204" pitchFamily="34" charset="0"/>
                <a:cs typeface="Arial" panose="020B0604020202020204" pitchFamily="34" charset="0"/>
              </a:rPr>
              <a:t>WB:    Walkley-Black Test</a:t>
            </a:r>
          </a:p>
          <a:p>
            <a:r>
              <a:rPr lang="en-US" sz="900" dirty="0">
                <a:latin typeface="Arial" panose="020B0604020202020204" pitchFamily="34" charset="0"/>
                <a:cs typeface="Arial" panose="020B0604020202020204" pitchFamily="34" charset="0"/>
              </a:rPr>
              <a:t>NICEM: </a:t>
            </a:r>
            <a:r>
              <a:rPr lang="ko-KR" altLang="en-US" sz="900" dirty="0" err="1">
                <a:latin typeface="Arial" panose="020B0604020202020204" pitchFamily="34" charset="0"/>
                <a:cs typeface="Arial" panose="020B0604020202020204" pitchFamily="34" charset="0"/>
              </a:rPr>
              <a:t>농생명과학공동기기원</a:t>
            </a:r>
            <a:endParaRPr lang="en-US" sz="900" dirty="0">
              <a:latin typeface="Arial" panose="020B0604020202020204" pitchFamily="34" charset="0"/>
              <a:cs typeface="Arial" panose="020B0604020202020204" pitchFamily="34" charset="0"/>
            </a:endParaRPr>
          </a:p>
          <a:p>
            <a:pPr algn="l"/>
            <a:r>
              <a:rPr lang="en-US" sz="900" dirty="0">
                <a:latin typeface="Arial" panose="020B0604020202020204" pitchFamily="34" charset="0"/>
                <a:cs typeface="Arial" panose="020B0604020202020204" pitchFamily="34" charset="0"/>
              </a:rPr>
              <a:t>PLSR: Partial Least Squares Regression</a:t>
            </a:r>
          </a:p>
          <a:p>
            <a:pPr algn="l"/>
            <a:r>
              <a:rPr lang="en-US" sz="900" dirty="0">
                <a:latin typeface="Arial" panose="020B0604020202020204" pitchFamily="34" charset="0"/>
                <a:cs typeface="Arial" panose="020B0604020202020204" pitchFamily="34" charset="0"/>
              </a:rPr>
              <a:t>SVM:   Support Vector Machine</a:t>
            </a:r>
          </a:p>
          <a:p>
            <a:pPr algn="l"/>
            <a:r>
              <a:rPr lang="en-US" sz="900" dirty="0">
                <a:latin typeface="Arial" panose="020B0604020202020204" pitchFamily="34" charset="0"/>
                <a:cs typeface="Arial" panose="020B0604020202020204" pitchFamily="34" charset="0"/>
              </a:rPr>
              <a:t>RF:      Random Forest Regression</a:t>
            </a:r>
          </a:p>
        </p:txBody>
      </p:sp>
      <p:sp>
        <p:nvSpPr>
          <p:cNvPr id="1131" name="Rectangle: Rounded Corners 1130">
            <a:extLst>
              <a:ext uri="{FF2B5EF4-FFF2-40B4-BE49-F238E27FC236}">
                <a16:creationId xmlns:a16="http://schemas.microsoft.com/office/drawing/2014/main" id="{6F8D989D-75E0-EA44-B24B-810EDC949A39}"/>
              </a:ext>
            </a:extLst>
          </p:cNvPr>
          <p:cNvSpPr/>
          <p:nvPr/>
        </p:nvSpPr>
        <p:spPr>
          <a:xfrm>
            <a:off x="5231607" y="2883759"/>
            <a:ext cx="1112481" cy="478923"/>
          </a:xfrm>
          <a:prstGeom prst="roundRect">
            <a:avLst/>
          </a:prstGeom>
          <a:solidFill>
            <a:schemeClr val="accent2"/>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Dying, Sieving</a:t>
            </a:r>
          </a:p>
        </p:txBody>
      </p:sp>
      <p:cxnSp>
        <p:nvCxnSpPr>
          <p:cNvPr id="1143" name="Straight Arrow Connector 1142">
            <a:extLst>
              <a:ext uri="{FF2B5EF4-FFF2-40B4-BE49-F238E27FC236}">
                <a16:creationId xmlns:a16="http://schemas.microsoft.com/office/drawing/2014/main" id="{6E8026D4-AB38-7F3D-05CA-33E7965994ED}"/>
              </a:ext>
            </a:extLst>
          </p:cNvPr>
          <p:cNvCxnSpPr>
            <a:cxnSpLocks/>
          </p:cNvCxnSpPr>
          <p:nvPr/>
        </p:nvCxnSpPr>
        <p:spPr>
          <a:xfrm>
            <a:off x="4473125" y="4041634"/>
            <a:ext cx="1303685" cy="483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8" name="Straight Arrow Connector 1147">
            <a:extLst>
              <a:ext uri="{FF2B5EF4-FFF2-40B4-BE49-F238E27FC236}">
                <a16:creationId xmlns:a16="http://schemas.microsoft.com/office/drawing/2014/main" id="{A6E79D63-B586-197D-2FFF-E0E7FFF92CD5}"/>
              </a:ext>
            </a:extLst>
          </p:cNvPr>
          <p:cNvCxnSpPr>
            <a:cxnSpLocks/>
            <a:stCxn id="1131" idx="2"/>
            <a:endCxn id="1156" idx="0"/>
          </p:cNvCxnSpPr>
          <p:nvPr/>
        </p:nvCxnSpPr>
        <p:spPr>
          <a:xfrm>
            <a:off x="5787848" y="3362682"/>
            <a:ext cx="486" cy="890064"/>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6" name="Rectangle: Rounded Corners 1155">
            <a:extLst>
              <a:ext uri="{FF2B5EF4-FFF2-40B4-BE49-F238E27FC236}">
                <a16:creationId xmlns:a16="http://schemas.microsoft.com/office/drawing/2014/main" id="{C20D9018-4FE7-788B-1D22-8386E837149A}"/>
              </a:ext>
            </a:extLst>
          </p:cNvPr>
          <p:cNvSpPr/>
          <p:nvPr/>
        </p:nvSpPr>
        <p:spPr>
          <a:xfrm>
            <a:off x="5287291" y="4252746"/>
            <a:ext cx="1002086" cy="467840"/>
          </a:xfrm>
          <a:prstGeom prst="roundRect">
            <a:avLst/>
          </a:prstGeom>
          <a:solidFill>
            <a:srgbClr val="FF800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WB Test @NICEM</a:t>
            </a:r>
          </a:p>
        </p:txBody>
      </p:sp>
      <p:cxnSp>
        <p:nvCxnSpPr>
          <p:cNvPr id="1169" name="Straight Arrow Connector 1168">
            <a:extLst>
              <a:ext uri="{FF2B5EF4-FFF2-40B4-BE49-F238E27FC236}">
                <a16:creationId xmlns:a16="http://schemas.microsoft.com/office/drawing/2014/main" id="{C738082C-F0C1-6313-777E-339D852AA4F3}"/>
              </a:ext>
            </a:extLst>
          </p:cNvPr>
          <p:cNvCxnSpPr>
            <a:cxnSpLocks/>
            <a:stCxn id="1156" idx="2"/>
            <a:endCxn id="1062" idx="0"/>
          </p:cNvCxnSpPr>
          <p:nvPr/>
        </p:nvCxnSpPr>
        <p:spPr>
          <a:xfrm>
            <a:off x="5788334" y="4720586"/>
            <a:ext cx="2373" cy="538143"/>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332500B-CB7A-E087-69DB-0A40083E02CE}"/>
              </a:ext>
            </a:extLst>
          </p:cNvPr>
          <p:cNvPicPr>
            <a:picLocks noChangeAspect="1"/>
          </p:cNvPicPr>
          <p:nvPr/>
        </p:nvPicPr>
        <p:blipFill rotWithShape="1">
          <a:blip r:embed="rId5"/>
          <a:srcRect l="46265" t="54994" r="21292"/>
          <a:stretch/>
        </p:blipFill>
        <p:spPr>
          <a:xfrm>
            <a:off x="6907059" y="3308519"/>
            <a:ext cx="698023" cy="1291076"/>
          </a:xfrm>
          <a:prstGeom prst="rect">
            <a:avLst/>
          </a:prstGeom>
        </p:spPr>
      </p:pic>
      <p:pic>
        <p:nvPicPr>
          <p:cNvPr id="10" name="Picture 9">
            <a:extLst>
              <a:ext uri="{FF2B5EF4-FFF2-40B4-BE49-F238E27FC236}">
                <a16:creationId xmlns:a16="http://schemas.microsoft.com/office/drawing/2014/main" id="{FB31E5A7-1010-BA35-E26E-2F08B081895C}"/>
              </a:ext>
            </a:extLst>
          </p:cNvPr>
          <p:cNvPicPr>
            <a:picLocks noChangeAspect="1"/>
          </p:cNvPicPr>
          <p:nvPr/>
        </p:nvPicPr>
        <p:blipFill rotWithShape="1">
          <a:blip r:embed="rId6"/>
          <a:srcRect l="33617" t="22358" r="46480" b="26680"/>
          <a:stretch/>
        </p:blipFill>
        <p:spPr>
          <a:xfrm>
            <a:off x="8039059" y="3308519"/>
            <a:ext cx="672292" cy="1291076"/>
          </a:xfrm>
          <a:prstGeom prst="rect">
            <a:avLst/>
          </a:prstGeom>
        </p:spPr>
      </p:pic>
      <p:sp>
        <p:nvSpPr>
          <p:cNvPr id="11" name="TextBox 10">
            <a:extLst>
              <a:ext uri="{FF2B5EF4-FFF2-40B4-BE49-F238E27FC236}">
                <a16:creationId xmlns:a16="http://schemas.microsoft.com/office/drawing/2014/main" id="{085DC5CD-BCF9-1E57-30B0-8D84FB665061}"/>
              </a:ext>
            </a:extLst>
          </p:cNvPr>
          <p:cNvSpPr txBox="1"/>
          <p:nvPr/>
        </p:nvSpPr>
        <p:spPr>
          <a:xfrm>
            <a:off x="6988941" y="2991482"/>
            <a:ext cx="413896"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ST</a:t>
            </a:r>
          </a:p>
        </p:txBody>
      </p:sp>
      <p:sp>
        <p:nvSpPr>
          <p:cNvPr id="12" name="TextBox 11">
            <a:extLst>
              <a:ext uri="{FF2B5EF4-FFF2-40B4-BE49-F238E27FC236}">
                <a16:creationId xmlns:a16="http://schemas.microsoft.com/office/drawing/2014/main" id="{A6829D50-0F33-2FA5-5B3B-6F34444EF82B}"/>
              </a:ext>
            </a:extLst>
          </p:cNvPr>
          <p:cNvSpPr txBox="1"/>
          <p:nvPr/>
        </p:nvSpPr>
        <p:spPr>
          <a:xfrm>
            <a:off x="8015751" y="2993540"/>
            <a:ext cx="734496"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SWHC</a:t>
            </a:r>
          </a:p>
        </p:txBody>
      </p:sp>
      <p:sp>
        <p:nvSpPr>
          <p:cNvPr id="13" name="사각형: 둥근 모서리 33">
            <a:extLst>
              <a:ext uri="{FF2B5EF4-FFF2-40B4-BE49-F238E27FC236}">
                <a16:creationId xmlns:a16="http://schemas.microsoft.com/office/drawing/2014/main" id="{D702C853-FFD5-4383-A63C-2EDF7F7159EB}"/>
              </a:ext>
            </a:extLst>
          </p:cNvPr>
          <p:cNvSpPr/>
          <p:nvPr/>
        </p:nvSpPr>
        <p:spPr>
          <a:xfrm>
            <a:off x="6530078" y="909326"/>
            <a:ext cx="2483566" cy="1883711"/>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14" name="사각형: 둥근 모서리 33">
            <a:extLst>
              <a:ext uri="{FF2B5EF4-FFF2-40B4-BE49-F238E27FC236}">
                <a16:creationId xmlns:a16="http://schemas.microsoft.com/office/drawing/2014/main" id="{DD7CC423-DB76-0522-5A01-0DC79BD479F7}"/>
              </a:ext>
            </a:extLst>
          </p:cNvPr>
          <p:cNvSpPr/>
          <p:nvPr/>
        </p:nvSpPr>
        <p:spPr>
          <a:xfrm>
            <a:off x="6524690" y="2980933"/>
            <a:ext cx="2484175" cy="1721181"/>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26" name="Rectangle: Rounded Corners 25">
            <a:extLst>
              <a:ext uri="{FF2B5EF4-FFF2-40B4-BE49-F238E27FC236}">
                <a16:creationId xmlns:a16="http://schemas.microsoft.com/office/drawing/2014/main" id="{F65AC962-6526-22BF-8D67-E7A7D1306729}"/>
              </a:ext>
            </a:extLst>
          </p:cNvPr>
          <p:cNvSpPr/>
          <p:nvPr/>
        </p:nvSpPr>
        <p:spPr>
          <a:xfrm>
            <a:off x="3185392" y="2897607"/>
            <a:ext cx="1588188" cy="443212"/>
          </a:xfrm>
          <a:prstGeom prst="roundRect">
            <a:avLst/>
          </a:prstGeom>
          <a:solidFill>
            <a:srgbClr val="00B0F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Soil Moisture Calculation [16]</a:t>
            </a:r>
          </a:p>
        </p:txBody>
      </p:sp>
      <p:cxnSp>
        <p:nvCxnSpPr>
          <p:cNvPr id="1124" name="Straight Arrow Connector 1123">
            <a:extLst>
              <a:ext uri="{FF2B5EF4-FFF2-40B4-BE49-F238E27FC236}">
                <a16:creationId xmlns:a16="http://schemas.microsoft.com/office/drawing/2014/main" id="{878BF726-F502-9D2B-10DA-8DB7A61EE74C}"/>
              </a:ext>
            </a:extLst>
          </p:cNvPr>
          <p:cNvCxnSpPr>
            <a:cxnSpLocks/>
            <a:endCxn id="37" idx="0"/>
          </p:cNvCxnSpPr>
          <p:nvPr/>
        </p:nvCxnSpPr>
        <p:spPr>
          <a:xfrm>
            <a:off x="4490301" y="4041634"/>
            <a:ext cx="0" cy="22778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0" name="Straight Arrow Connector 1129">
            <a:extLst>
              <a:ext uri="{FF2B5EF4-FFF2-40B4-BE49-F238E27FC236}">
                <a16:creationId xmlns:a16="http://schemas.microsoft.com/office/drawing/2014/main" id="{04FFED5B-D95A-AEF6-D6C3-E6CFBDC4E953}"/>
              </a:ext>
            </a:extLst>
          </p:cNvPr>
          <p:cNvCxnSpPr>
            <a:cxnSpLocks/>
          </p:cNvCxnSpPr>
          <p:nvPr/>
        </p:nvCxnSpPr>
        <p:spPr>
          <a:xfrm flipV="1">
            <a:off x="1251135" y="3464784"/>
            <a:ext cx="2749365" cy="9406"/>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Straight Arrow Connector 1131">
            <a:extLst>
              <a:ext uri="{FF2B5EF4-FFF2-40B4-BE49-F238E27FC236}">
                <a16:creationId xmlns:a16="http://schemas.microsoft.com/office/drawing/2014/main" id="{872B18DB-7B22-EBF0-DAFA-04F0D7283060}"/>
              </a:ext>
            </a:extLst>
          </p:cNvPr>
          <p:cNvCxnSpPr>
            <a:cxnSpLocks/>
            <a:stCxn id="26" idx="2"/>
          </p:cNvCxnSpPr>
          <p:nvPr/>
        </p:nvCxnSpPr>
        <p:spPr>
          <a:xfrm>
            <a:off x="3979486" y="3340819"/>
            <a:ext cx="0" cy="114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0" name="Straight Arrow Connector 1139">
            <a:extLst>
              <a:ext uri="{FF2B5EF4-FFF2-40B4-BE49-F238E27FC236}">
                <a16:creationId xmlns:a16="http://schemas.microsoft.com/office/drawing/2014/main" id="{F5EF37E3-64D1-0016-934B-7B60EC8E3852}"/>
              </a:ext>
            </a:extLst>
          </p:cNvPr>
          <p:cNvCxnSpPr>
            <a:cxnSpLocks/>
            <a:endCxn id="48" idx="0"/>
          </p:cNvCxnSpPr>
          <p:nvPr/>
        </p:nvCxnSpPr>
        <p:spPr>
          <a:xfrm>
            <a:off x="2599986" y="3464784"/>
            <a:ext cx="0" cy="197571"/>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1" name="TextBox 1140">
            <a:extLst>
              <a:ext uri="{FF2B5EF4-FFF2-40B4-BE49-F238E27FC236}">
                <a16:creationId xmlns:a16="http://schemas.microsoft.com/office/drawing/2014/main" id="{7E07CE2F-1252-1946-84F8-44CB62D0CFD4}"/>
              </a:ext>
            </a:extLst>
          </p:cNvPr>
          <p:cNvSpPr txBox="1"/>
          <p:nvPr/>
        </p:nvSpPr>
        <p:spPr>
          <a:xfrm>
            <a:off x="7356088" y="4923512"/>
            <a:ext cx="950901"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Glossary</a:t>
            </a:r>
          </a:p>
        </p:txBody>
      </p:sp>
      <p:sp>
        <p:nvSpPr>
          <p:cNvPr id="1142" name="사각형: 둥근 모서리 33">
            <a:extLst>
              <a:ext uri="{FF2B5EF4-FFF2-40B4-BE49-F238E27FC236}">
                <a16:creationId xmlns:a16="http://schemas.microsoft.com/office/drawing/2014/main" id="{560736E2-4DC3-4222-4DAE-42FA7ADBD835}"/>
              </a:ext>
            </a:extLst>
          </p:cNvPr>
          <p:cNvSpPr/>
          <p:nvPr/>
        </p:nvSpPr>
        <p:spPr>
          <a:xfrm>
            <a:off x="6524690" y="4928975"/>
            <a:ext cx="2504913" cy="1814560"/>
          </a:xfrm>
          <a:prstGeom prst="roundRect">
            <a:avLst>
              <a:gd name="adj" fmla="val 11653"/>
            </a:avLst>
          </a:prstGeom>
          <a:noFill/>
          <a:ln w="38100" cap="rnd">
            <a:solidFill>
              <a:srgbClr val="0081F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361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1">
            <a:extLst>
              <a:ext uri="{FF2B5EF4-FFF2-40B4-BE49-F238E27FC236}">
                <a16:creationId xmlns:a16="http://schemas.microsoft.com/office/drawing/2014/main" id="{6C792E88-75B7-1762-6324-EF755FAAF0C4}"/>
              </a:ext>
            </a:extLst>
          </p:cNvPr>
          <p:cNvSpPr txBox="1"/>
          <p:nvPr/>
        </p:nvSpPr>
        <p:spPr>
          <a:xfrm>
            <a:off x="1122218" y="164789"/>
            <a:ext cx="6307281"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Result</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grpSp>
        <p:nvGrpSpPr>
          <p:cNvPr id="26" name="Group 25">
            <a:extLst>
              <a:ext uri="{FF2B5EF4-FFF2-40B4-BE49-F238E27FC236}">
                <a16:creationId xmlns:a16="http://schemas.microsoft.com/office/drawing/2014/main" id="{A0623BF5-30AB-E848-AC53-327A6F4D4479}"/>
              </a:ext>
            </a:extLst>
          </p:cNvPr>
          <p:cNvGrpSpPr/>
          <p:nvPr/>
        </p:nvGrpSpPr>
        <p:grpSpPr>
          <a:xfrm>
            <a:off x="355645" y="2256012"/>
            <a:ext cx="8193499" cy="3478886"/>
            <a:chOff x="452203" y="2394555"/>
            <a:chExt cx="8193499" cy="3478886"/>
          </a:xfrm>
        </p:grpSpPr>
        <p:graphicFrame>
          <p:nvGraphicFramePr>
            <p:cNvPr id="10" name="Object 9">
              <a:extLst>
                <a:ext uri="{FF2B5EF4-FFF2-40B4-BE49-F238E27FC236}">
                  <a16:creationId xmlns:a16="http://schemas.microsoft.com/office/drawing/2014/main" id="{CD1C4D6E-73AF-5C01-3DF2-D10F215D9A76}"/>
                </a:ext>
              </a:extLst>
            </p:cNvPr>
            <p:cNvGraphicFramePr>
              <a:graphicFrameLocks noChangeAspect="1"/>
            </p:cNvGraphicFramePr>
            <p:nvPr>
              <p:extLst>
                <p:ext uri="{D42A27DB-BD31-4B8C-83A1-F6EECF244321}">
                  <p14:modId xmlns:p14="http://schemas.microsoft.com/office/powerpoint/2010/main" val="4035760969"/>
                </p:ext>
              </p:extLst>
            </p:nvPr>
          </p:nvGraphicFramePr>
          <p:xfrm>
            <a:off x="5311591" y="2718031"/>
            <a:ext cx="3324961" cy="3148888"/>
          </p:xfrm>
          <a:graphic>
            <a:graphicData uri="http://schemas.openxmlformats.org/presentationml/2006/ole">
              <mc:AlternateContent xmlns:mc="http://schemas.openxmlformats.org/markup-compatibility/2006">
                <mc:Choice xmlns:v="urn:schemas-microsoft-com:vml" Requires="v">
                  <p:oleObj name="Graph" r:id="rId2" imgW="4136400" imgH="3917160" progId="Origin50.Graph">
                    <p:embed/>
                  </p:oleObj>
                </mc:Choice>
                <mc:Fallback>
                  <p:oleObj name="Graph" r:id="rId2" imgW="4136400" imgH="3917160" progId="Origin50.Graph">
                    <p:embed/>
                    <p:pic>
                      <p:nvPicPr>
                        <p:cNvPr id="2" name="Object 1">
                          <a:extLst>
                            <a:ext uri="{FF2B5EF4-FFF2-40B4-BE49-F238E27FC236}">
                              <a16:creationId xmlns:a16="http://schemas.microsoft.com/office/drawing/2014/main" id="{08420E74-5C2A-CF5A-6F5D-8F3CB9CAAB76}"/>
                            </a:ext>
                          </a:extLst>
                        </p:cNvPr>
                        <p:cNvPicPr/>
                        <p:nvPr/>
                      </p:nvPicPr>
                      <p:blipFill>
                        <a:blip r:embed="rId3"/>
                        <a:stretch>
                          <a:fillRect/>
                        </a:stretch>
                      </p:blipFill>
                      <p:spPr>
                        <a:xfrm>
                          <a:off x="5311591" y="2718031"/>
                          <a:ext cx="3324961" cy="3148888"/>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625F4ADC-3073-000A-B901-DEFC0B2B7F90}"/>
                </a:ext>
              </a:extLst>
            </p:cNvPr>
            <p:cNvSpPr txBox="1"/>
            <p:nvPr/>
          </p:nvSpPr>
          <p:spPr>
            <a:xfrm>
              <a:off x="6899245" y="4999244"/>
              <a:ext cx="1746457" cy="338554"/>
            </a:xfrm>
            <a:prstGeom prst="rect">
              <a:avLst/>
            </a:prstGeom>
            <a:noFill/>
          </p:spPr>
          <p:txBody>
            <a:bodyPr wrap="square" rtlCol="0">
              <a:spAutoFit/>
            </a:bodyPr>
            <a:lstStyle/>
            <a:p>
              <a:pPr algn="l"/>
              <a:r>
                <a:rPr lang="en-US" sz="1600" b="1" dirty="0">
                  <a:solidFill>
                    <a:srgbClr val="FF0000"/>
                  </a:solidFill>
                  <a:latin typeface="Arial" panose="020B0604020202020204" pitchFamily="34" charset="0"/>
                  <a:cs typeface="Arial" panose="020B0604020202020204" pitchFamily="34" charset="0"/>
                </a:rPr>
                <a:t>Test R</a:t>
              </a:r>
              <a:r>
                <a:rPr lang="en-US" sz="1600" b="1" baseline="30000" dirty="0">
                  <a:solidFill>
                    <a:srgbClr val="FF0000"/>
                  </a:solidFill>
                  <a:latin typeface="Arial" panose="020B0604020202020204" pitchFamily="34" charset="0"/>
                  <a:cs typeface="Arial" panose="020B0604020202020204" pitchFamily="34" charset="0"/>
                </a:rPr>
                <a:t>2</a:t>
              </a:r>
              <a:r>
                <a:rPr lang="en-US" sz="1600" b="1" dirty="0">
                  <a:solidFill>
                    <a:srgbClr val="FF0000"/>
                  </a:solidFill>
                  <a:latin typeface="Arial" panose="020B0604020202020204" pitchFamily="34" charset="0"/>
                  <a:cs typeface="Arial" panose="020B0604020202020204" pitchFamily="34" charset="0"/>
                </a:rPr>
                <a:t> = 0.74</a:t>
              </a:r>
            </a:p>
          </p:txBody>
        </p:sp>
        <p:sp>
          <p:nvSpPr>
            <p:cNvPr id="12" name="TextBox 11">
              <a:extLst>
                <a:ext uri="{FF2B5EF4-FFF2-40B4-BE49-F238E27FC236}">
                  <a16:creationId xmlns:a16="http://schemas.microsoft.com/office/drawing/2014/main" id="{723F83AE-0650-868E-0C3D-FC4AB8178699}"/>
                </a:ext>
              </a:extLst>
            </p:cNvPr>
            <p:cNvSpPr txBox="1"/>
            <p:nvPr/>
          </p:nvSpPr>
          <p:spPr>
            <a:xfrm>
              <a:off x="6089516" y="2394555"/>
              <a:ext cx="2085169"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Approach 2</a:t>
              </a:r>
            </a:p>
            <a:p>
              <a:pPr algn="ctr"/>
              <a:r>
                <a:rPr lang="en-US" sz="1600" b="1" dirty="0">
                  <a:latin typeface="Arial" panose="020B0604020202020204" pitchFamily="34" charset="0"/>
                  <a:cs typeface="Arial" panose="020B0604020202020204" pitchFamily="34" charset="0"/>
                </a:rPr>
                <a:t>(MSI + SAR)</a:t>
              </a:r>
            </a:p>
          </p:txBody>
        </p:sp>
        <p:grpSp>
          <p:nvGrpSpPr>
            <p:cNvPr id="18" name="Group 17">
              <a:extLst>
                <a:ext uri="{FF2B5EF4-FFF2-40B4-BE49-F238E27FC236}">
                  <a16:creationId xmlns:a16="http://schemas.microsoft.com/office/drawing/2014/main" id="{C84B4B02-FAB6-B73B-710E-A56FD63879BC}"/>
                </a:ext>
              </a:extLst>
            </p:cNvPr>
            <p:cNvGrpSpPr/>
            <p:nvPr/>
          </p:nvGrpSpPr>
          <p:grpSpPr>
            <a:xfrm>
              <a:off x="2884141" y="2422382"/>
              <a:ext cx="3329623" cy="3447798"/>
              <a:chOff x="1684984" y="1449985"/>
              <a:chExt cx="3329623" cy="3447798"/>
            </a:xfrm>
          </p:grpSpPr>
          <p:graphicFrame>
            <p:nvGraphicFramePr>
              <p:cNvPr id="2" name="Object 1">
                <a:extLst>
                  <a:ext uri="{FF2B5EF4-FFF2-40B4-BE49-F238E27FC236}">
                    <a16:creationId xmlns:a16="http://schemas.microsoft.com/office/drawing/2014/main" id="{08420E74-5C2A-CF5A-6F5D-8F3CB9CAAB76}"/>
                  </a:ext>
                </a:extLst>
              </p:cNvPr>
              <p:cNvGraphicFramePr>
                <a:graphicFrameLocks noChangeAspect="1"/>
              </p:cNvGraphicFramePr>
              <p:nvPr>
                <p:extLst>
                  <p:ext uri="{D42A27DB-BD31-4B8C-83A1-F6EECF244321}">
                    <p14:modId xmlns:p14="http://schemas.microsoft.com/office/powerpoint/2010/main" val="1219023835"/>
                  </p:ext>
                </p:extLst>
              </p:nvPr>
            </p:nvGraphicFramePr>
            <p:xfrm>
              <a:off x="1684984" y="1748895"/>
              <a:ext cx="3324961" cy="3148888"/>
            </p:xfrm>
            <a:graphic>
              <a:graphicData uri="http://schemas.openxmlformats.org/presentationml/2006/ole">
                <mc:AlternateContent xmlns:mc="http://schemas.openxmlformats.org/markup-compatibility/2006">
                  <mc:Choice xmlns:v="urn:schemas-microsoft-com:vml" Requires="v">
                    <p:oleObj name="Graph" r:id="rId4" imgW="4136400" imgH="3917160" progId="Origin50.Graph">
                      <p:embed/>
                    </p:oleObj>
                  </mc:Choice>
                  <mc:Fallback>
                    <p:oleObj name="Graph" r:id="rId4" imgW="4136400" imgH="3917160" progId="Origin50.Graph">
                      <p:embed/>
                      <p:pic>
                        <p:nvPicPr>
                          <p:cNvPr id="9" name="Object 8">
                            <a:extLst>
                              <a:ext uri="{FF2B5EF4-FFF2-40B4-BE49-F238E27FC236}">
                                <a16:creationId xmlns:a16="http://schemas.microsoft.com/office/drawing/2014/main" id="{74D85485-BA8D-09E0-31C0-2ACD9414CAC8}"/>
                              </a:ext>
                            </a:extLst>
                          </p:cNvPr>
                          <p:cNvPicPr/>
                          <p:nvPr/>
                        </p:nvPicPr>
                        <p:blipFill>
                          <a:blip r:embed="rId5"/>
                          <a:stretch>
                            <a:fillRect/>
                          </a:stretch>
                        </p:blipFill>
                        <p:spPr>
                          <a:xfrm>
                            <a:off x="1684984" y="1748895"/>
                            <a:ext cx="3324961" cy="31488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B91C3A12-3A52-CEAF-0AB4-55BA1B3BDF44}"/>
                  </a:ext>
                </a:extLst>
              </p:cNvPr>
              <p:cNvSpPr txBox="1"/>
              <p:nvPr/>
            </p:nvSpPr>
            <p:spPr>
              <a:xfrm>
                <a:off x="3268150" y="4057584"/>
                <a:ext cx="1746457" cy="338554"/>
              </a:xfrm>
              <a:prstGeom prst="rect">
                <a:avLst/>
              </a:prstGeom>
              <a:noFill/>
            </p:spPr>
            <p:txBody>
              <a:bodyPr wrap="square" rtlCol="0">
                <a:spAutoFit/>
              </a:bodyPr>
              <a:lstStyle/>
              <a:p>
                <a:pPr algn="l"/>
                <a:r>
                  <a:rPr lang="en-US" sz="1600" b="1" dirty="0">
                    <a:solidFill>
                      <a:srgbClr val="FF0000"/>
                    </a:solidFill>
                    <a:latin typeface="Arial" panose="020B0604020202020204" pitchFamily="34" charset="0"/>
                    <a:cs typeface="Arial" panose="020B0604020202020204" pitchFamily="34" charset="0"/>
                  </a:rPr>
                  <a:t>Test R</a:t>
                </a:r>
                <a:r>
                  <a:rPr lang="en-US" sz="1600" b="1" baseline="30000" dirty="0">
                    <a:solidFill>
                      <a:srgbClr val="FF0000"/>
                    </a:solidFill>
                    <a:latin typeface="Arial" panose="020B0604020202020204" pitchFamily="34" charset="0"/>
                    <a:cs typeface="Arial" panose="020B0604020202020204" pitchFamily="34" charset="0"/>
                  </a:rPr>
                  <a:t>2</a:t>
                </a:r>
                <a:r>
                  <a:rPr lang="en-US" sz="1600" b="1" dirty="0">
                    <a:solidFill>
                      <a:srgbClr val="FF0000"/>
                    </a:solidFill>
                    <a:latin typeface="Arial" panose="020B0604020202020204" pitchFamily="34" charset="0"/>
                    <a:cs typeface="Arial" panose="020B0604020202020204" pitchFamily="34" charset="0"/>
                  </a:rPr>
                  <a:t> = 0.83</a:t>
                </a:r>
              </a:p>
            </p:txBody>
          </p:sp>
          <p:sp>
            <p:nvSpPr>
              <p:cNvPr id="13" name="TextBox 12">
                <a:extLst>
                  <a:ext uri="{FF2B5EF4-FFF2-40B4-BE49-F238E27FC236}">
                    <a16:creationId xmlns:a16="http://schemas.microsoft.com/office/drawing/2014/main" id="{448D3677-9AA3-1AF4-8BDE-E01CFBE266A6}"/>
                  </a:ext>
                </a:extLst>
              </p:cNvPr>
              <p:cNvSpPr txBox="1"/>
              <p:nvPr/>
            </p:nvSpPr>
            <p:spPr>
              <a:xfrm>
                <a:off x="2223737" y="1449985"/>
                <a:ext cx="2666622"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Approach 1 </a:t>
                </a:r>
              </a:p>
              <a:p>
                <a:pPr algn="ctr"/>
                <a:r>
                  <a:rPr lang="en-US" sz="1600" b="1" dirty="0">
                    <a:latin typeface="Arial" panose="020B0604020202020204" pitchFamily="34" charset="0"/>
                    <a:cs typeface="Arial" panose="020B0604020202020204" pitchFamily="34" charset="0"/>
                  </a:rPr>
                  <a:t>(MSI + SWHC + ST)</a:t>
                </a:r>
              </a:p>
            </p:txBody>
          </p:sp>
        </p:grpSp>
        <p:grpSp>
          <p:nvGrpSpPr>
            <p:cNvPr id="20" name="Group 19">
              <a:extLst>
                <a:ext uri="{FF2B5EF4-FFF2-40B4-BE49-F238E27FC236}">
                  <a16:creationId xmlns:a16="http://schemas.microsoft.com/office/drawing/2014/main" id="{C33BB14B-9725-7020-278E-EE03D659E8A4}"/>
                </a:ext>
              </a:extLst>
            </p:cNvPr>
            <p:cNvGrpSpPr/>
            <p:nvPr/>
          </p:nvGrpSpPr>
          <p:grpSpPr>
            <a:xfrm>
              <a:off x="452203" y="2548754"/>
              <a:ext cx="3341698" cy="3324687"/>
              <a:chOff x="-147541" y="1631437"/>
              <a:chExt cx="3341698" cy="3324687"/>
            </a:xfrm>
          </p:grpSpPr>
          <p:graphicFrame>
            <p:nvGraphicFramePr>
              <p:cNvPr id="15" name="Object 14">
                <a:extLst>
                  <a:ext uri="{FF2B5EF4-FFF2-40B4-BE49-F238E27FC236}">
                    <a16:creationId xmlns:a16="http://schemas.microsoft.com/office/drawing/2014/main" id="{0120A9E8-507B-6474-75E1-0CBAFD2847C0}"/>
                  </a:ext>
                </a:extLst>
              </p:cNvPr>
              <p:cNvGraphicFramePr>
                <a:graphicFrameLocks noChangeAspect="1"/>
              </p:cNvGraphicFramePr>
              <p:nvPr>
                <p:extLst>
                  <p:ext uri="{D42A27DB-BD31-4B8C-83A1-F6EECF244321}">
                    <p14:modId xmlns:p14="http://schemas.microsoft.com/office/powerpoint/2010/main" val="1083321995"/>
                  </p:ext>
                </p:extLst>
              </p:nvPr>
            </p:nvGraphicFramePr>
            <p:xfrm>
              <a:off x="-147541" y="1807236"/>
              <a:ext cx="3324961" cy="3148888"/>
            </p:xfrm>
            <a:graphic>
              <a:graphicData uri="http://schemas.openxmlformats.org/presentationml/2006/ole">
                <mc:AlternateContent xmlns:mc="http://schemas.openxmlformats.org/markup-compatibility/2006">
                  <mc:Choice xmlns:v="urn:schemas-microsoft-com:vml" Requires="v">
                    <p:oleObj name="Graph" r:id="rId6" imgW="4136400" imgH="3917160" progId="Origin50.Graph">
                      <p:embed/>
                    </p:oleObj>
                  </mc:Choice>
                  <mc:Fallback>
                    <p:oleObj name="Graph" r:id="rId6" imgW="4136400" imgH="3917160" progId="Origin50.Graph">
                      <p:embed/>
                      <p:pic>
                        <p:nvPicPr>
                          <p:cNvPr id="10" name="Object 9">
                            <a:extLst>
                              <a:ext uri="{FF2B5EF4-FFF2-40B4-BE49-F238E27FC236}">
                                <a16:creationId xmlns:a16="http://schemas.microsoft.com/office/drawing/2014/main" id="{CD1C4D6E-73AF-5C01-3DF2-D10F215D9A76}"/>
                              </a:ext>
                            </a:extLst>
                          </p:cNvPr>
                          <p:cNvPicPr/>
                          <p:nvPr/>
                        </p:nvPicPr>
                        <p:blipFill>
                          <a:blip r:embed="rId7"/>
                          <a:stretch>
                            <a:fillRect/>
                          </a:stretch>
                        </p:blipFill>
                        <p:spPr>
                          <a:xfrm>
                            <a:off x="-147541" y="1807236"/>
                            <a:ext cx="3324961" cy="3148888"/>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A49EAC7F-2AE9-6EE4-5ED3-C09A99F1BD35}"/>
                  </a:ext>
                </a:extLst>
              </p:cNvPr>
              <p:cNvSpPr txBox="1"/>
              <p:nvPr/>
            </p:nvSpPr>
            <p:spPr>
              <a:xfrm>
                <a:off x="1447700" y="4081927"/>
                <a:ext cx="1746457" cy="338554"/>
              </a:xfrm>
              <a:prstGeom prst="rect">
                <a:avLst/>
              </a:prstGeom>
              <a:noFill/>
            </p:spPr>
            <p:txBody>
              <a:bodyPr wrap="square" rtlCol="0">
                <a:spAutoFit/>
              </a:bodyPr>
              <a:lstStyle/>
              <a:p>
                <a:pPr algn="l"/>
                <a:r>
                  <a:rPr lang="en-US" sz="1600" b="1" dirty="0">
                    <a:latin typeface="Arial" panose="020B0604020202020204" pitchFamily="34" charset="0"/>
                    <a:cs typeface="Arial" panose="020B0604020202020204" pitchFamily="34" charset="0"/>
                  </a:rPr>
                  <a:t>Test R</a:t>
                </a:r>
                <a:r>
                  <a:rPr lang="en-US" sz="1600" b="1" baseline="30000" dirty="0">
                    <a:latin typeface="Arial" panose="020B0604020202020204" pitchFamily="34" charset="0"/>
                    <a:cs typeface="Arial" panose="020B0604020202020204" pitchFamily="34" charset="0"/>
                  </a:rPr>
                  <a:t>2</a:t>
                </a:r>
                <a:r>
                  <a:rPr lang="en-US" sz="1600" b="1" dirty="0">
                    <a:latin typeface="Arial" panose="020B0604020202020204" pitchFamily="34" charset="0"/>
                    <a:cs typeface="Arial" panose="020B0604020202020204" pitchFamily="34" charset="0"/>
                  </a:rPr>
                  <a:t> = 0.52</a:t>
                </a:r>
              </a:p>
            </p:txBody>
          </p:sp>
          <p:sp>
            <p:nvSpPr>
              <p:cNvPr id="19" name="TextBox 18">
                <a:extLst>
                  <a:ext uri="{FF2B5EF4-FFF2-40B4-BE49-F238E27FC236}">
                    <a16:creationId xmlns:a16="http://schemas.microsoft.com/office/drawing/2014/main" id="{75DCDF63-B757-5A0D-EB89-A9340CD636B3}"/>
                  </a:ext>
                </a:extLst>
              </p:cNvPr>
              <p:cNvSpPr txBox="1"/>
              <p:nvPr/>
            </p:nvSpPr>
            <p:spPr>
              <a:xfrm>
                <a:off x="799516" y="1631437"/>
                <a:ext cx="1746457"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Only MSI</a:t>
                </a:r>
              </a:p>
            </p:txBody>
          </p:sp>
        </p:grpSp>
      </p:grpSp>
      <p:graphicFrame>
        <p:nvGraphicFramePr>
          <p:cNvPr id="9" name="Table 13">
            <a:extLst>
              <a:ext uri="{FF2B5EF4-FFF2-40B4-BE49-F238E27FC236}">
                <a16:creationId xmlns:a16="http://schemas.microsoft.com/office/drawing/2014/main" id="{3FDBC281-B3E4-BF0C-DF66-30008F91276C}"/>
              </a:ext>
            </a:extLst>
          </p:cNvPr>
          <p:cNvGraphicFramePr>
            <a:graphicFrameLocks noGrp="1"/>
          </p:cNvGraphicFramePr>
          <p:nvPr>
            <p:extLst>
              <p:ext uri="{D42A27DB-BD31-4B8C-83A1-F6EECF244321}">
                <p14:modId xmlns:p14="http://schemas.microsoft.com/office/powerpoint/2010/main" val="3099351707"/>
              </p:ext>
            </p:extLst>
          </p:nvPr>
        </p:nvGraphicFramePr>
        <p:xfrm>
          <a:off x="594858" y="930772"/>
          <a:ext cx="3681000" cy="1219200"/>
        </p:xfrm>
        <a:graphic>
          <a:graphicData uri="http://schemas.openxmlformats.org/drawingml/2006/table">
            <a:tbl>
              <a:tblPr firstRow="1" bandRow="1">
                <a:tableStyleId>{9D7B26C5-4107-4FEC-AEDC-1716B250A1EF}</a:tableStyleId>
              </a:tblPr>
              <a:tblGrid>
                <a:gridCol w="1089000">
                  <a:extLst>
                    <a:ext uri="{9D8B030D-6E8A-4147-A177-3AD203B41FA5}">
                      <a16:colId xmlns:a16="http://schemas.microsoft.com/office/drawing/2014/main" val="1507007623"/>
                    </a:ext>
                  </a:extLst>
                </a:gridCol>
                <a:gridCol w="864000">
                  <a:extLst>
                    <a:ext uri="{9D8B030D-6E8A-4147-A177-3AD203B41FA5}">
                      <a16:colId xmlns:a16="http://schemas.microsoft.com/office/drawing/2014/main" val="3996149774"/>
                    </a:ext>
                  </a:extLst>
                </a:gridCol>
                <a:gridCol w="864000">
                  <a:extLst>
                    <a:ext uri="{9D8B030D-6E8A-4147-A177-3AD203B41FA5}">
                      <a16:colId xmlns:a16="http://schemas.microsoft.com/office/drawing/2014/main" val="1536836180"/>
                    </a:ext>
                  </a:extLst>
                </a:gridCol>
                <a:gridCol w="864000">
                  <a:extLst>
                    <a:ext uri="{9D8B030D-6E8A-4147-A177-3AD203B41FA5}">
                      <a16:colId xmlns:a16="http://schemas.microsoft.com/office/drawing/2014/main" val="1661853914"/>
                    </a:ext>
                  </a:extLst>
                </a:gridCol>
              </a:tblGrid>
              <a:tr h="300000">
                <a:tc gridSpan="4">
                  <a:txBody>
                    <a:bodyPr/>
                    <a:lstStyle/>
                    <a:p>
                      <a:pPr algn="ctr"/>
                      <a:r>
                        <a:rPr lang="en-US" sz="1400" dirty="0">
                          <a:latin typeface="Arial" panose="020B0604020202020204" pitchFamily="34" charset="0"/>
                          <a:cs typeface="Arial" panose="020B0604020202020204" pitchFamily="34" charset="0"/>
                        </a:rPr>
                        <a:t>Raw Sentinel-2 Image (Resolution = 20m)</a:t>
                      </a:r>
                    </a:p>
                  </a:txBody>
                  <a:tcPr/>
                </a:tc>
                <a:tc hMerge="1">
                  <a:txBody>
                    <a:bodyPr/>
                    <a:lstStyle/>
                    <a:p>
                      <a:pPr algn="ctr"/>
                      <a:endParaRPr lang="en-US" sz="14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tcPr>
                </a:tc>
                <a:tc hMerge="1">
                  <a:txBody>
                    <a:bodyPr/>
                    <a:lstStyle/>
                    <a:p>
                      <a:pPr algn="ctr"/>
                      <a:endParaRPr lang="en-US" sz="1400" dirty="0">
                        <a:latin typeface="Arial" panose="020B0604020202020204" pitchFamily="34" charset="0"/>
                        <a:cs typeface="Arial" panose="020B0604020202020204" pitchFamily="34" charset="0"/>
                      </a:endParaRPr>
                    </a:p>
                  </a:txBody>
                  <a:tcPr/>
                </a:tc>
                <a:tc hMerge="1">
                  <a:txBody>
                    <a:bodyPr/>
                    <a:lstStyle/>
                    <a:p>
                      <a:pPr algn="ct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37166691"/>
                  </a:ext>
                </a:extLst>
              </a:tr>
              <a:tr h="300000">
                <a:tc>
                  <a:txBody>
                    <a:bodyPr/>
                    <a:lstStyle/>
                    <a:p>
                      <a:pPr algn="ctr"/>
                      <a:r>
                        <a:rPr lang="en-US" sz="1400" b="1" dirty="0">
                          <a:latin typeface="Arial" panose="020B0604020202020204" pitchFamily="34" charset="0"/>
                          <a:cs typeface="Arial" panose="020B0604020202020204" pitchFamily="34" charset="0"/>
                        </a:rPr>
                        <a:t>Models </a:t>
                      </a:r>
                    </a:p>
                  </a:txBody>
                  <a:tcPr>
                    <a:lnR w="12700" cap="flat" cmpd="sng" algn="ctr">
                      <a:solidFill>
                        <a:schemeClr val="tx1"/>
                      </a:solidFill>
                      <a:prstDash val="solid"/>
                      <a:round/>
                      <a:headEnd type="none" w="med" len="med"/>
                      <a:tailEnd type="none" w="med" len="med"/>
                    </a:lnR>
                    <a:noFill/>
                  </a:tcPr>
                </a:tc>
                <a:tc>
                  <a:txBody>
                    <a:bodyPr/>
                    <a:lstStyle/>
                    <a:p>
                      <a:pPr algn="ctr"/>
                      <a:r>
                        <a:rPr lang="en-US" sz="1400" b="1" dirty="0">
                          <a:latin typeface="Arial" panose="020B0604020202020204" pitchFamily="34" charset="0"/>
                          <a:cs typeface="Arial" panose="020B0604020202020204" pitchFamily="34" charset="0"/>
                        </a:rPr>
                        <a:t>SVM</a:t>
                      </a:r>
                    </a:p>
                  </a:txBody>
                  <a:tcPr>
                    <a:lnL w="12700" cap="flat" cmpd="sng" algn="ctr">
                      <a:solidFill>
                        <a:schemeClr val="tx1"/>
                      </a:solidFill>
                      <a:prstDash val="solid"/>
                      <a:round/>
                      <a:headEnd type="none" w="med" len="med"/>
                      <a:tailEnd type="none" w="med" len="med"/>
                    </a:lnL>
                    <a:noFill/>
                  </a:tcPr>
                </a:tc>
                <a:tc>
                  <a:txBody>
                    <a:bodyPr/>
                    <a:lstStyle/>
                    <a:p>
                      <a:pPr algn="ctr"/>
                      <a:r>
                        <a:rPr lang="en-US" sz="1400" b="1" dirty="0">
                          <a:latin typeface="Arial" panose="020B0604020202020204" pitchFamily="34" charset="0"/>
                          <a:cs typeface="Arial" panose="020B0604020202020204" pitchFamily="34" charset="0"/>
                        </a:rPr>
                        <a:t>PLSR</a:t>
                      </a:r>
                    </a:p>
                  </a:txBody>
                  <a:tcPr>
                    <a:noFill/>
                  </a:tcPr>
                </a:tc>
                <a:tc>
                  <a:txBody>
                    <a:bodyPr/>
                    <a:lstStyle/>
                    <a:p>
                      <a:pPr algn="ctr"/>
                      <a:r>
                        <a:rPr lang="en-US" sz="1400" b="1" dirty="0">
                          <a:latin typeface="Arial" panose="020B0604020202020204" pitchFamily="34" charset="0"/>
                          <a:cs typeface="Arial" panose="020B0604020202020204" pitchFamily="34" charset="0"/>
                        </a:rPr>
                        <a:t>RF</a:t>
                      </a:r>
                    </a:p>
                  </a:txBody>
                  <a:tcPr>
                    <a:noFill/>
                  </a:tcPr>
                </a:tc>
                <a:extLst>
                  <a:ext uri="{0D108BD9-81ED-4DB2-BD59-A6C34878D82A}">
                    <a16:rowId xmlns:a16="http://schemas.microsoft.com/office/drawing/2014/main" val="3120679924"/>
                  </a:ext>
                </a:extLst>
              </a:tr>
              <a:tr h="300000">
                <a:tc>
                  <a:txBody>
                    <a:bodyPr/>
                    <a:lstStyle/>
                    <a:p>
                      <a:pPr algn="ctr"/>
                      <a:r>
                        <a:rPr lang="en-US" sz="1400" b="1" dirty="0">
                          <a:latin typeface="Arial" panose="020B0604020202020204" pitchFamily="34" charset="0"/>
                          <a:cs typeface="Arial" panose="020B0604020202020204" pitchFamily="34" charset="0"/>
                        </a:rPr>
                        <a:t>Train R</a:t>
                      </a:r>
                      <a:r>
                        <a:rPr lang="en-US" sz="1400" b="1" baseline="30000" dirty="0">
                          <a:latin typeface="Arial" panose="020B0604020202020204" pitchFamily="34" charset="0"/>
                          <a:cs typeface="Arial" panose="020B0604020202020204" pitchFamily="34" charset="0"/>
                        </a:rPr>
                        <a:t>2</a:t>
                      </a:r>
                      <a:endParaRPr lang="en-US" sz="1400" b="1"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1400" dirty="0">
                          <a:latin typeface="Arial" panose="020B0604020202020204" pitchFamily="34" charset="0"/>
                          <a:cs typeface="Arial" panose="020B0604020202020204" pitchFamily="34" charset="0"/>
                        </a:rPr>
                        <a:t>0.22</a:t>
                      </a:r>
                    </a:p>
                  </a:txBody>
                  <a:tcP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n-US" sz="1400" dirty="0">
                          <a:latin typeface="Arial" panose="020B0604020202020204" pitchFamily="34" charset="0"/>
                          <a:cs typeface="Arial" panose="020B0604020202020204" pitchFamily="34" charset="0"/>
                        </a:rPr>
                        <a:t>0.48</a:t>
                      </a:r>
                    </a:p>
                  </a:txBody>
                  <a:tcPr>
                    <a:lnB w="12700" cap="flat" cmpd="sng" algn="ctr">
                      <a:noFill/>
                      <a:prstDash val="solid"/>
                      <a:round/>
                      <a:headEnd type="none" w="med" len="med"/>
                      <a:tailEnd type="none" w="med" len="med"/>
                    </a:lnB>
                    <a:noFill/>
                  </a:tcPr>
                </a:tc>
                <a:tc>
                  <a:txBody>
                    <a:bodyPr/>
                    <a:lstStyle/>
                    <a:p>
                      <a:pPr algn="ctr"/>
                      <a:r>
                        <a:rPr lang="en-US" sz="1400" dirty="0">
                          <a:latin typeface="Arial" panose="020B0604020202020204" pitchFamily="34" charset="0"/>
                          <a:cs typeface="Arial" panose="020B0604020202020204" pitchFamily="34" charset="0"/>
                        </a:rPr>
                        <a:t>0.70</a:t>
                      </a:r>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1740429463"/>
                  </a:ext>
                </a:extLst>
              </a:tr>
              <a:tr h="300000">
                <a:tc>
                  <a:txBody>
                    <a:bodyPr/>
                    <a:lstStyle/>
                    <a:p>
                      <a:pPr algn="ctr"/>
                      <a:r>
                        <a:rPr lang="en-US" sz="1400" b="1" dirty="0">
                          <a:latin typeface="Arial" panose="020B0604020202020204" pitchFamily="34" charset="0"/>
                          <a:cs typeface="Arial" panose="020B0604020202020204" pitchFamily="34" charset="0"/>
                        </a:rPr>
                        <a:t>Test R</a:t>
                      </a:r>
                      <a:r>
                        <a:rPr lang="en-US" sz="1400" b="1" baseline="30000" dirty="0">
                          <a:latin typeface="Arial" panose="020B0604020202020204" pitchFamily="34" charset="0"/>
                          <a:cs typeface="Arial" panose="020B0604020202020204" pitchFamily="34" charset="0"/>
                        </a:rPr>
                        <a:t>2</a:t>
                      </a:r>
                      <a:endParaRPr lang="en-US" sz="1400" b="1"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US" sz="1400">
                          <a:latin typeface="Arial" panose="020B0604020202020204" pitchFamily="34" charset="0"/>
                          <a:cs typeface="Arial" panose="020B0604020202020204" pitchFamily="34" charset="0"/>
                        </a:rPr>
                        <a:t>0.21</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a:r>
                        <a:rPr lang="en-US" sz="1400" dirty="0">
                          <a:latin typeface="Arial" panose="020B0604020202020204" pitchFamily="34" charset="0"/>
                          <a:cs typeface="Arial" panose="020B0604020202020204" pitchFamily="34" charset="0"/>
                        </a:rPr>
                        <a:t>0.30</a:t>
                      </a:r>
                    </a:p>
                  </a:txBody>
                  <a:tcPr>
                    <a:lnT w="12700" cap="flat" cmpd="sng" algn="ctr">
                      <a:noFill/>
                      <a:prstDash val="solid"/>
                      <a:round/>
                      <a:headEnd type="none" w="med" len="med"/>
                      <a:tailEnd type="none" w="med" len="med"/>
                    </a:lnT>
                    <a:noFill/>
                  </a:tcPr>
                </a:tc>
                <a:tc>
                  <a:txBody>
                    <a:bodyPr/>
                    <a:lstStyle/>
                    <a:p>
                      <a:pPr algn="ctr"/>
                      <a:r>
                        <a:rPr lang="en-US" sz="1400" dirty="0">
                          <a:latin typeface="Arial" panose="020B0604020202020204" pitchFamily="34" charset="0"/>
                          <a:cs typeface="Arial" panose="020B0604020202020204" pitchFamily="34" charset="0"/>
                        </a:rPr>
                        <a:t>0.52</a:t>
                      </a:r>
                    </a:p>
                  </a:txBody>
                  <a:tcPr>
                    <a:lnT w="12700" cap="flat" cmpd="sng" algn="ctr">
                      <a:noFill/>
                      <a:prstDash val="solid"/>
                      <a:round/>
                      <a:headEnd type="none" w="med" len="med"/>
                      <a:tailEnd type="none" w="med" len="med"/>
                    </a:lnT>
                    <a:noFill/>
                  </a:tcPr>
                </a:tc>
                <a:extLst>
                  <a:ext uri="{0D108BD9-81ED-4DB2-BD59-A6C34878D82A}">
                    <a16:rowId xmlns:a16="http://schemas.microsoft.com/office/drawing/2014/main" val="1732031018"/>
                  </a:ext>
                </a:extLst>
              </a:tr>
            </a:tbl>
          </a:graphicData>
        </a:graphic>
      </p:graphicFrame>
      <p:graphicFrame>
        <p:nvGraphicFramePr>
          <p:cNvPr id="24" name="Table 13">
            <a:extLst>
              <a:ext uri="{FF2B5EF4-FFF2-40B4-BE49-F238E27FC236}">
                <a16:creationId xmlns:a16="http://schemas.microsoft.com/office/drawing/2014/main" id="{6F500756-2404-754B-F8F2-4CA38DEF77C8}"/>
              </a:ext>
            </a:extLst>
          </p:cNvPr>
          <p:cNvGraphicFramePr>
            <a:graphicFrameLocks noGrp="1"/>
          </p:cNvGraphicFramePr>
          <p:nvPr>
            <p:extLst>
              <p:ext uri="{D42A27DB-BD31-4B8C-83A1-F6EECF244321}">
                <p14:modId xmlns:p14="http://schemas.microsoft.com/office/powerpoint/2010/main" val="209987630"/>
              </p:ext>
            </p:extLst>
          </p:nvPr>
        </p:nvGraphicFramePr>
        <p:xfrm>
          <a:off x="4868144" y="930772"/>
          <a:ext cx="3681000" cy="1219200"/>
        </p:xfrm>
        <a:graphic>
          <a:graphicData uri="http://schemas.openxmlformats.org/drawingml/2006/table">
            <a:tbl>
              <a:tblPr firstRow="1" bandRow="1">
                <a:tableStyleId>{9D7B26C5-4107-4FEC-AEDC-1716B250A1EF}</a:tableStyleId>
              </a:tblPr>
              <a:tblGrid>
                <a:gridCol w="1089000">
                  <a:extLst>
                    <a:ext uri="{9D8B030D-6E8A-4147-A177-3AD203B41FA5}">
                      <a16:colId xmlns:a16="http://schemas.microsoft.com/office/drawing/2014/main" val="1507007623"/>
                    </a:ext>
                  </a:extLst>
                </a:gridCol>
                <a:gridCol w="864000">
                  <a:extLst>
                    <a:ext uri="{9D8B030D-6E8A-4147-A177-3AD203B41FA5}">
                      <a16:colId xmlns:a16="http://schemas.microsoft.com/office/drawing/2014/main" val="3996149774"/>
                    </a:ext>
                  </a:extLst>
                </a:gridCol>
                <a:gridCol w="864000">
                  <a:extLst>
                    <a:ext uri="{9D8B030D-6E8A-4147-A177-3AD203B41FA5}">
                      <a16:colId xmlns:a16="http://schemas.microsoft.com/office/drawing/2014/main" val="1536836180"/>
                    </a:ext>
                  </a:extLst>
                </a:gridCol>
                <a:gridCol w="864000">
                  <a:extLst>
                    <a:ext uri="{9D8B030D-6E8A-4147-A177-3AD203B41FA5}">
                      <a16:colId xmlns:a16="http://schemas.microsoft.com/office/drawing/2014/main" val="1661853914"/>
                    </a:ext>
                  </a:extLst>
                </a:gridCol>
              </a:tblGrid>
              <a:tr h="300000">
                <a:tc gridSpan="4">
                  <a:txBody>
                    <a:bodyPr/>
                    <a:lstStyle/>
                    <a:p>
                      <a:pPr algn="ctr"/>
                      <a:r>
                        <a:rPr lang="en-US" sz="1400" dirty="0">
                          <a:latin typeface="Arial" panose="020B0604020202020204" pitchFamily="34" charset="0"/>
                          <a:cs typeface="Arial" panose="020B0604020202020204" pitchFamily="34" charset="0"/>
                        </a:rPr>
                        <a:t>Super-resolution (Resolution = 10m)</a:t>
                      </a:r>
                    </a:p>
                  </a:txBody>
                  <a:tcPr/>
                </a:tc>
                <a:tc hMerge="1">
                  <a:txBody>
                    <a:bodyPr/>
                    <a:lstStyle/>
                    <a:p>
                      <a:pPr algn="ctr"/>
                      <a:endParaRPr lang="en-US" sz="14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tcPr>
                </a:tc>
                <a:tc hMerge="1">
                  <a:txBody>
                    <a:bodyPr/>
                    <a:lstStyle/>
                    <a:p>
                      <a:pPr algn="ctr"/>
                      <a:endParaRPr lang="en-US" sz="1400" dirty="0">
                        <a:latin typeface="Arial" panose="020B0604020202020204" pitchFamily="34" charset="0"/>
                        <a:cs typeface="Arial" panose="020B0604020202020204" pitchFamily="34" charset="0"/>
                      </a:endParaRPr>
                    </a:p>
                  </a:txBody>
                  <a:tcPr/>
                </a:tc>
                <a:tc hMerge="1">
                  <a:txBody>
                    <a:bodyPr/>
                    <a:lstStyle/>
                    <a:p>
                      <a:pPr algn="ct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253227"/>
                  </a:ext>
                </a:extLst>
              </a:tr>
              <a:tr h="300000">
                <a:tc>
                  <a:txBody>
                    <a:bodyPr/>
                    <a:lstStyle/>
                    <a:p>
                      <a:pPr algn="ctr"/>
                      <a:r>
                        <a:rPr lang="en-US" sz="1400" b="1" dirty="0">
                          <a:latin typeface="Arial" panose="020B0604020202020204" pitchFamily="34" charset="0"/>
                          <a:cs typeface="Arial" panose="020B0604020202020204" pitchFamily="34" charset="0"/>
                        </a:rPr>
                        <a:t>Models </a:t>
                      </a:r>
                    </a:p>
                  </a:txBody>
                  <a:tcPr>
                    <a:lnR w="12700" cap="flat" cmpd="sng" algn="ctr">
                      <a:solidFill>
                        <a:schemeClr val="tx1"/>
                      </a:solidFill>
                      <a:prstDash val="solid"/>
                      <a:round/>
                      <a:headEnd type="none" w="med" len="med"/>
                      <a:tailEnd type="none" w="med" len="med"/>
                    </a:lnR>
                    <a:noFill/>
                  </a:tcPr>
                </a:tc>
                <a:tc>
                  <a:txBody>
                    <a:bodyPr/>
                    <a:lstStyle/>
                    <a:p>
                      <a:pPr algn="ctr"/>
                      <a:r>
                        <a:rPr lang="en-US" sz="1400" b="1" dirty="0">
                          <a:latin typeface="Arial" panose="020B0604020202020204" pitchFamily="34" charset="0"/>
                          <a:cs typeface="Arial" panose="020B0604020202020204" pitchFamily="34" charset="0"/>
                        </a:rPr>
                        <a:t>SVM</a:t>
                      </a:r>
                    </a:p>
                  </a:txBody>
                  <a:tcPr>
                    <a:lnL w="12700" cap="flat" cmpd="sng" algn="ctr">
                      <a:solidFill>
                        <a:schemeClr val="tx1"/>
                      </a:solidFill>
                      <a:prstDash val="solid"/>
                      <a:round/>
                      <a:headEnd type="none" w="med" len="med"/>
                      <a:tailEnd type="none" w="med" len="med"/>
                    </a:lnL>
                    <a:noFill/>
                  </a:tcPr>
                </a:tc>
                <a:tc>
                  <a:txBody>
                    <a:bodyPr/>
                    <a:lstStyle/>
                    <a:p>
                      <a:pPr algn="ctr"/>
                      <a:r>
                        <a:rPr lang="en-US" sz="1400" b="1" dirty="0">
                          <a:latin typeface="Arial" panose="020B0604020202020204" pitchFamily="34" charset="0"/>
                          <a:cs typeface="Arial" panose="020B0604020202020204" pitchFamily="34" charset="0"/>
                        </a:rPr>
                        <a:t>PLSR</a:t>
                      </a:r>
                    </a:p>
                  </a:txBody>
                  <a:tcPr>
                    <a:noFill/>
                  </a:tcPr>
                </a:tc>
                <a:tc>
                  <a:txBody>
                    <a:bodyPr/>
                    <a:lstStyle/>
                    <a:p>
                      <a:pPr algn="ctr"/>
                      <a:r>
                        <a:rPr lang="en-US" sz="1400" b="1" dirty="0">
                          <a:latin typeface="Arial" panose="020B0604020202020204" pitchFamily="34" charset="0"/>
                          <a:cs typeface="Arial" panose="020B0604020202020204" pitchFamily="34" charset="0"/>
                        </a:rPr>
                        <a:t>RF</a:t>
                      </a:r>
                    </a:p>
                  </a:txBody>
                  <a:tcPr>
                    <a:noFill/>
                  </a:tcPr>
                </a:tc>
                <a:extLst>
                  <a:ext uri="{0D108BD9-81ED-4DB2-BD59-A6C34878D82A}">
                    <a16:rowId xmlns:a16="http://schemas.microsoft.com/office/drawing/2014/main" val="3120679924"/>
                  </a:ext>
                </a:extLst>
              </a:tr>
              <a:tr h="300000">
                <a:tc>
                  <a:txBody>
                    <a:bodyPr/>
                    <a:lstStyle/>
                    <a:p>
                      <a:pPr algn="ctr"/>
                      <a:r>
                        <a:rPr lang="en-US" sz="1400" b="1" dirty="0">
                          <a:latin typeface="Arial" panose="020B0604020202020204" pitchFamily="34" charset="0"/>
                          <a:cs typeface="Arial" panose="020B0604020202020204" pitchFamily="34" charset="0"/>
                        </a:rPr>
                        <a:t>Train R</a:t>
                      </a:r>
                      <a:r>
                        <a:rPr lang="en-US" sz="1400" b="1" baseline="30000" dirty="0">
                          <a:latin typeface="Arial" panose="020B0604020202020204" pitchFamily="34" charset="0"/>
                          <a:cs typeface="Arial" panose="020B0604020202020204" pitchFamily="34" charset="0"/>
                        </a:rPr>
                        <a:t>2</a:t>
                      </a:r>
                      <a:endParaRPr lang="en-US" sz="1400" b="1"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1400" dirty="0">
                          <a:latin typeface="Arial" panose="020B0604020202020204" pitchFamily="34" charset="0"/>
                          <a:cs typeface="Arial" panose="020B0604020202020204" pitchFamily="34" charset="0"/>
                        </a:rPr>
                        <a:t>0.57</a:t>
                      </a:r>
                    </a:p>
                  </a:txBody>
                  <a:tcP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n-US" sz="1400" dirty="0">
                          <a:latin typeface="Arial" panose="020B0604020202020204" pitchFamily="34" charset="0"/>
                          <a:cs typeface="Arial" panose="020B0604020202020204" pitchFamily="34" charset="0"/>
                        </a:rPr>
                        <a:t>0.38</a:t>
                      </a:r>
                    </a:p>
                  </a:txBody>
                  <a:tcPr>
                    <a:lnB w="12700" cap="flat" cmpd="sng" algn="ctr">
                      <a:noFill/>
                      <a:prstDash val="solid"/>
                      <a:round/>
                      <a:headEnd type="none" w="med" len="med"/>
                      <a:tailEnd type="none" w="med" len="med"/>
                    </a:lnB>
                    <a:noFill/>
                  </a:tcPr>
                </a:tc>
                <a:tc>
                  <a:txBody>
                    <a:bodyPr/>
                    <a:lstStyle/>
                    <a:p>
                      <a:pPr algn="ctr"/>
                      <a:r>
                        <a:rPr lang="en-US" sz="1400" dirty="0">
                          <a:latin typeface="Arial" panose="020B0604020202020204" pitchFamily="34" charset="0"/>
                          <a:cs typeface="Arial" panose="020B0604020202020204" pitchFamily="34" charset="0"/>
                        </a:rPr>
                        <a:t>0.69</a:t>
                      </a:r>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1740429463"/>
                  </a:ext>
                </a:extLst>
              </a:tr>
              <a:tr h="300000">
                <a:tc>
                  <a:txBody>
                    <a:bodyPr/>
                    <a:lstStyle/>
                    <a:p>
                      <a:pPr algn="ctr"/>
                      <a:r>
                        <a:rPr lang="en-US" sz="1400" b="1" dirty="0">
                          <a:latin typeface="Arial" panose="020B0604020202020204" pitchFamily="34" charset="0"/>
                          <a:cs typeface="Arial" panose="020B0604020202020204" pitchFamily="34" charset="0"/>
                        </a:rPr>
                        <a:t>Test R</a:t>
                      </a:r>
                      <a:r>
                        <a:rPr lang="en-US" sz="1400" b="1" baseline="30000" dirty="0">
                          <a:latin typeface="Arial" panose="020B0604020202020204" pitchFamily="34" charset="0"/>
                          <a:cs typeface="Arial" panose="020B0604020202020204" pitchFamily="34" charset="0"/>
                        </a:rPr>
                        <a:t>2</a:t>
                      </a:r>
                      <a:endParaRPr lang="en-US" sz="1400" b="1"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US" sz="1400" dirty="0">
                          <a:latin typeface="Arial" panose="020B0604020202020204" pitchFamily="34" charset="0"/>
                          <a:cs typeface="Arial" panose="020B0604020202020204" pitchFamily="34" charset="0"/>
                        </a:rPr>
                        <a:t>0.33</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algn="ctr"/>
                      <a:r>
                        <a:rPr lang="en-US" sz="1400" dirty="0">
                          <a:latin typeface="Arial" panose="020B0604020202020204" pitchFamily="34" charset="0"/>
                          <a:cs typeface="Arial" panose="020B0604020202020204" pitchFamily="34" charset="0"/>
                        </a:rPr>
                        <a:t>0.25</a:t>
                      </a:r>
                    </a:p>
                  </a:txBody>
                  <a:tcPr>
                    <a:lnT w="12700" cap="flat" cmpd="sng" algn="ctr">
                      <a:noFill/>
                      <a:prstDash val="solid"/>
                      <a:round/>
                      <a:headEnd type="none" w="med" len="med"/>
                      <a:tailEnd type="none" w="med" len="med"/>
                    </a:lnT>
                    <a:noFill/>
                  </a:tcPr>
                </a:tc>
                <a:tc>
                  <a:txBody>
                    <a:bodyPr/>
                    <a:lstStyle/>
                    <a:p>
                      <a:pPr algn="ctr"/>
                      <a:r>
                        <a:rPr lang="en-US" sz="1400" dirty="0">
                          <a:latin typeface="Arial" panose="020B0604020202020204" pitchFamily="34" charset="0"/>
                          <a:cs typeface="Arial" panose="020B0604020202020204" pitchFamily="34" charset="0"/>
                        </a:rPr>
                        <a:t>0.38</a:t>
                      </a:r>
                    </a:p>
                  </a:txBody>
                  <a:tcPr>
                    <a:lnT w="12700" cap="flat" cmpd="sng" algn="ctr">
                      <a:noFill/>
                      <a:prstDash val="solid"/>
                      <a:round/>
                      <a:headEnd type="none" w="med" len="med"/>
                      <a:tailEnd type="none" w="med" len="med"/>
                    </a:lnT>
                    <a:noFill/>
                  </a:tcPr>
                </a:tc>
                <a:extLst>
                  <a:ext uri="{0D108BD9-81ED-4DB2-BD59-A6C34878D82A}">
                    <a16:rowId xmlns:a16="http://schemas.microsoft.com/office/drawing/2014/main" val="1732031018"/>
                  </a:ext>
                </a:extLst>
              </a:tr>
            </a:tbl>
          </a:graphicData>
        </a:graphic>
      </p:graphicFrame>
      <p:sp>
        <p:nvSpPr>
          <p:cNvPr id="25" name="Rectangle 24">
            <a:extLst>
              <a:ext uri="{FF2B5EF4-FFF2-40B4-BE49-F238E27FC236}">
                <a16:creationId xmlns:a16="http://schemas.microsoft.com/office/drawing/2014/main" id="{62F78FB1-FBF5-F09D-AD06-BFBABB7A767A}"/>
              </a:ext>
            </a:extLst>
          </p:cNvPr>
          <p:cNvSpPr/>
          <p:nvPr/>
        </p:nvSpPr>
        <p:spPr>
          <a:xfrm>
            <a:off x="3370349" y="1243695"/>
            <a:ext cx="905510" cy="906277"/>
          </a:xfrm>
          <a:prstGeom prst="rect">
            <a:avLst/>
          </a:prstGeom>
          <a:noFill/>
          <a:ln w="28575">
            <a:solidFill>
              <a:srgbClr val="FB0505"/>
            </a:solidFill>
          </a:ln>
        </p:spPr>
        <p:txBody>
          <a:bodyPr wrap="square" rtlCol="0" anchor="ctr">
            <a:noAutofit/>
          </a:bodyPr>
          <a:lstStyle/>
          <a:p>
            <a:pPr algn="l"/>
            <a:endParaRPr lang="en-US" sz="1600" b="1"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F4FF7837-8CFD-DF33-284B-D579DD50C99C}"/>
              </a:ext>
            </a:extLst>
          </p:cNvPr>
          <p:cNvSpPr txBox="1"/>
          <p:nvPr/>
        </p:nvSpPr>
        <p:spPr>
          <a:xfrm>
            <a:off x="622280" y="5585676"/>
            <a:ext cx="2708560" cy="1031051"/>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Similar results with previous works [13,18,19]</a:t>
            </a: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Most Important Feature: B11 (1610 nm)</a:t>
            </a:r>
          </a:p>
        </p:txBody>
      </p:sp>
      <p:cxnSp>
        <p:nvCxnSpPr>
          <p:cNvPr id="30" name="Straight Arrow Connector 29">
            <a:extLst>
              <a:ext uri="{FF2B5EF4-FFF2-40B4-BE49-F238E27FC236}">
                <a16:creationId xmlns:a16="http://schemas.microsoft.com/office/drawing/2014/main" id="{2680D3C1-8E4A-552A-A404-1347D1548819}"/>
              </a:ext>
            </a:extLst>
          </p:cNvPr>
          <p:cNvCxnSpPr>
            <a:cxnSpLocks/>
            <a:stCxn id="25" idx="2"/>
          </p:cNvCxnSpPr>
          <p:nvPr/>
        </p:nvCxnSpPr>
        <p:spPr>
          <a:xfrm flipH="1">
            <a:off x="2435358" y="2149972"/>
            <a:ext cx="1387746" cy="269251"/>
          </a:xfrm>
          <a:prstGeom prst="straightConnector1">
            <a:avLst/>
          </a:prstGeom>
          <a:ln w="38100">
            <a:solidFill>
              <a:srgbClr val="FB0505"/>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883634D-DB12-C973-FF50-97D336E1ADF8}"/>
              </a:ext>
            </a:extLst>
          </p:cNvPr>
          <p:cNvSpPr txBox="1"/>
          <p:nvPr/>
        </p:nvSpPr>
        <p:spPr>
          <a:xfrm>
            <a:off x="3296445" y="5585676"/>
            <a:ext cx="2708560" cy="1031051"/>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en-US" altLang="ko-KR" sz="14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60% Accuracy Increase</a:t>
            </a: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Feature Importance rank of ST and SWHC data: 1~4</a:t>
            </a:r>
            <a:r>
              <a:rPr lang="en-US" altLang="ko-KR" sz="1400" b="1" baseline="30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th</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 out of 22</a:t>
            </a:r>
          </a:p>
        </p:txBody>
      </p:sp>
      <p:sp>
        <p:nvSpPr>
          <p:cNvPr id="35" name="TextBox 34">
            <a:extLst>
              <a:ext uri="{FF2B5EF4-FFF2-40B4-BE49-F238E27FC236}">
                <a16:creationId xmlns:a16="http://schemas.microsoft.com/office/drawing/2014/main" id="{8664DA69-17AB-96E8-4121-759B07A1E96B}"/>
              </a:ext>
            </a:extLst>
          </p:cNvPr>
          <p:cNvSpPr txBox="1"/>
          <p:nvPr/>
        </p:nvSpPr>
        <p:spPr>
          <a:xfrm>
            <a:off x="5847556" y="5585676"/>
            <a:ext cx="2675811" cy="815608"/>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en-US" altLang="ko-KR" sz="14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rPr>
              <a:t>42% Accuracy Increase</a:t>
            </a: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Feature Importance rank of SAR data: 6</a:t>
            </a:r>
            <a:r>
              <a:rPr lang="en-US" altLang="ko-KR" sz="1400" b="1" baseline="30000"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th</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 out of 19</a:t>
            </a:r>
          </a:p>
        </p:txBody>
      </p:sp>
    </p:spTree>
    <p:extLst>
      <p:ext uri="{BB962C8B-B14F-4D97-AF65-F5344CB8AC3E}">
        <p14:creationId xmlns:p14="http://schemas.microsoft.com/office/powerpoint/2010/main" val="99701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사각형: 둥근 모서리 46">
            <a:extLst>
              <a:ext uri="{FF2B5EF4-FFF2-40B4-BE49-F238E27FC236}">
                <a16:creationId xmlns:a16="http://schemas.microsoft.com/office/drawing/2014/main" id="{BFBAA778-0407-CE70-3609-BE72FF01F209}"/>
              </a:ext>
            </a:extLst>
          </p:cNvPr>
          <p:cNvSpPr/>
          <p:nvPr/>
        </p:nvSpPr>
        <p:spPr>
          <a:xfrm>
            <a:off x="4970798" y="943832"/>
            <a:ext cx="3931231"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4" name="TextBox 61">
            <a:extLst>
              <a:ext uri="{FF2B5EF4-FFF2-40B4-BE49-F238E27FC236}">
                <a16:creationId xmlns:a16="http://schemas.microsoft.com/office/drawing/2014/main" id="{C1B552A2-E758-9B1A-424E-1A5C3D9F2B59}"/>
              </a:ext>
            </a:extLst>
          </p:cNvPr>
          <p:cNvSpPr txBox="1"/>
          <p:nvPr/>
        </p:nvSpPr>
        <p:spPr>
          <a:xfrm>
            <a:off x="1122218" y="164789"/>
            <a:ext cx="6307281"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Discussion and Conclusion</a:t>
            </a:r>
            <a:endParaRPr lang="ko-KR" altLang="en-US" sz="2400"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2" name="사각형: 둥근 모서리 46">
            <a:extLst>
              <a:ext uri="{FF2B5EF4-FFF2-40B4-BE49-F238E27FC236}">
                <a16:creationId xmlns:a16="http://schemas.microsoft.com/office/drawing/2014/main" id="{90BCF639-2505-286A-DEC4-FFA1D73243FF}"/>
              </a:ext>
            </a:extLst>
          </p:cNvPr>
          <p:cNvSpPr/>
          <p:nvPr/>
        </p:nvSpPr>
        <p:spPr>
          <a:xfrm>
            <a:off x="207512" y="951198"/>
            <a:ext cx="4127455"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5" name="직사각형 21">
            <a:extLst>
              <a:ext uri="{FF2B5EF4-FFF2-40B4-BE49-F238E27FC236}">
                <a16:creationId xmlns:a16="http://schemas.microsoft.com/office/drawing/2014/main" id="{8C2BBBC5-C129-441F-6FFF-1E1E8465E63D}"/>
              </a:ext>
            </a:extLst>
          </p:cNvPr>
          <p:cNvSpPr/>
          <p:nvPr/>
        </p:nvSpPr>
        <p:spPr>
          <a:xfrm>
            <a:off x="242790" y="951198"/>
            <a:ext cx="1615164" cy="369332"/>
          </a:xfrm>
          <a:prstGeom prst="rect">
            <a:avLst/>
          </a:prstGeom>
        </p:spPr>
        <p:txBody>
          <a:bodyPr wrap="square">
            <a:spAutoFit/>
          </a:bodyPr>
          <a:lstStyle/>
          <a:p>
            <a:r>
              <a:rPr lang="en-US" altLang="ko-KR"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Discussion</a:t>
            </a:r>
            <a:endParaRPr lang="ko-KR" altLang="en-US"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7" name="사각형: 둥근 모서리 46">
            <a:extLst>
              <a:ext uri="{FF2B5EF4-FFF2-40B4-BE49-F238E27FC236}">
                <a16:creationId xmlns:a16="http://schemas.microsoft.com/office/drawing/2014/main" id="{2C272479-D192-6272-7229-7D40585D9B16}"/>
              </a:ext>
            </a:extLst>
          </p:cNvPr>
          <p:cNvSpPr/>
          <p:nvPr/>
        </p:nvSpPr>
        <p:spPr>
          <a:xfrm>
            <a:off x="296055" y="3687426"/>
            <a:ext cx="8594875" cy="369332"/>
          </a:xfrm>
          <a:prstGeom prst="roundRect">
            <a:avLst/>
          </a:prstGeom>
          <a:solidFill>
            <a:schemeClr val="accent1">
              <a:lumMod val="20000"/>
              <a:lumOff val="80000"/>
            </a:schemeClr>
          </a:solidFill>
          <a:ln>
            <a:noFill/>
          </a:ln>
        </p:spPr>
        <p:txBody>
          <a:bodyPr wrap="square" rtlCol="0" anchor="ctr">
            <a:noAutofit/>
          </a:bodyPr>
          <a:lstStyle/>
          <a:p>
            <a:pPr algn="l"/>
            <a:endParaRPr lang="ko-KR" altLang="en-US" sz="1600" b="1" dirty="0">
              <a:latin typeface="Arial" panose="020B0604020202020204" pitchFamily="34" charset="0"/>
              <a:cs typeface="Arial" panose="020B0604020202020204" pitchFamily="34" charset="0"/>
            </a:endParaRPr>
          </a:p>
        </p:txBody>
      </p:sp>
      <p:sp>
        <p:nvSpPr>
          <p:cNvPr id="8" name="직사각형 21">
            <a:extLst>
              <a:ext uri="{FF2B5EF4-FFF2-40B4-BE49-F238E27FC236}">
                <a16:creationId xmlns:a16="http://schemas.microsoft.com/office/drawing/2014/main" id="{780931ED-E595-EA06-CFFB-91CCA500C8C8}"/>
              </a:ext>
            </a:extLst>
          </p:cNvPr>
          <p:cNvSpPr/>
          <p:nvPr/>
        </p:nvSpPr>
        <p:spPr>
          <a:xfrm>
            <a:off x="296055" y="3687426"/>
            <a:ext cx="4474298" cy="369332"/>
          </a:xfrm>
          <a:prstGeom prst="rect">
            <a:avLst/>
          </a:prstGeom>
        </p:spPr>
        <p:txBody>
          <a:bodyPr wrap="square">
            <a:spAutoFit/>
          </a:bodyPr>
          <a:lstStyle/>
          <a:p>
            <a:r>
              <a:rPr lang="en-US" altLang="ko-KR"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Conclusion</a:t>
            </a:r>
            <a:endParaRPr lang="ko-KR" altLang="en-US"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endParaRPr>
          </a:p>
        </p:txBody>
      </p:sp>
      <p:sp>
        <p:nvSpPr>
          <p:cNvPr id="9" name="TextBox 8">
            <a:extLst>
              <a:ext uri="{FF2B5EF4-FFF2-40B4-BE49-F238E27FC236}">
                <a16:creationId xmlns:a16="http://schemas.microsoft.com/office/drawing/2014/main" id="{4036D4C2-94DC-1CBC-AADA-83BAAC87ED09}"/>
              </a:ext>
            </a:extLst>
          </p:cNvPr>
          <p:cNvSpPr txBox="1"/>
          <p:nvPr/>
        </p:nvSpPr>
        <p:spPr>
          <a:xfrm>
            <a:off x="207512" y="1316815"/>
            <a:ext cx="3936552" cy="2246769"/>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MSI-only data showed highest feature importance for B11 (1610 nm) </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Makes sense because this wavelength is due to hydrophilic materials of SOC [23]</a:t>
            </a:r>
          </a:p>
          <a:p>
            <a:endPar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endParaRP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Approach 1 result  ST was more important for SOC prediction than SWHC</a:t>
            </a:r>
          </a:p>
          <a:p>
            <a:endPar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endParaRP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Approach 2 result  Predictive power of SAR data is less than expected </a:t>
            </a:r>
          </a:p>
        </p:txBody>
      </p:sp>
      <p:sp>
        <p:nvSpPr>
          <p:cNvPr id="11" name="TextBox 10">
            <a:extLst>
              <a:ext uri="{FF2B5EF4-FFF2-40B4-BE49-F238E27FC236}">
                <a16:creationId xmlns:a16="http://schemas.microsoft.com/office/drawing/2014/main" id="{030D9432-405C-DDC3-4C7D-5F1A7C896388}"/>
              </a:ext>
            </a:extLst>
          </p:cNvPr>
          <p:cNvSpPr txBox="1"/>
          <p:nvPr/>
        </p:nvSpPr>
        <p:spPr>
          <a:xfrm>
            <a:off x="5036473" y="943832"/>
            <a:ext cx="2153924" cy="369332"/>
          </a:xfrm>
          <a:prstGeom prst="rect">
            <a:avLst/>
          </a:prstGeom>
          <a:noFill/>
        </p:spPr>
        <p:txBody>
          <a:bodyPr wrap="square">
            <a:spAutoFit/>
          </a:bodyPr>
          <a:lstStyle/>
          <a:p>
            <a:r>
              <a:rPr lang="en-US" altLang="ko-KR" b="1" dirty="0">
                <a:ln>
                  <a:solidFill>
                    <a:schemeClr val="accent1">
                      <a:alpha val="0"/>
                    </a:schemeClr>
                  </a:solidFill>
                </a:ln>
                <a:latin typeface="Tahoma" panose="020B0604030504040204" pitchFamily="34" charset="0"/>
                <a:ea typeface="KoPubWorld돋움체_Pro Bold" panose="00000800000000000000" pitchFamily="50" charset="-127"/>
                <a:cs typeface="Tahoma" panose="020B0604030504040204" pitchFamily="34" charset="0"/>
              </a:rPr>
              <a:t>Improvements</a:t>
            </a:r>
            <a:endParaRPr lang="en-US" dirty="0"/>
          </a:p>
        </p:txBody>
      </p:sp>
      <p:sp>
        <p:nvSpPr>
          <p:cNvPr id="13" name="화살표: 오른쪽 16">
            <a:extLst>
              <a:ext uri="{FF2B5EF4-FFF2-40B4-BE49-F238E27FC236}">
                <a16:creationId xmlns:a16="http://schemas.microsoft.com/office/drawing/2014/main" id="{816E767E-1A2F-79A0-48C4-A590B38ADA57}"/>
              </a:ext>
            </a:extLst>
          </p:cNvPr>
          <p:cNvSpPr/>
          <p:nvPr/>
        </p:nvSpPr>
        <p:spPr>
          <a:xfrm>
            <a:off x="4101892" y="1838264"/>
            <a:ext cx="689084" cy="962979"/>
          </a:xfrm>
          <a:prstGeom prst="rightArrow">
            <a:avLst>
              <a:gd name="adj1" fmla="val 50000"/>
              <a:gd name="adj2" fmla="val 62002"/>
            </a:avLst>
          </a:prstGeom>
          <a:gradFill flip="none" rotWithShape="1">
            <a:gsLst>
              <a:gs pos="0">
                <a:srgbClr val="0066CC">
                  <a:alpha val="0"/>
                </a:srgbClr>
              </a:gs>
              <a:gs pos="20000">
                <a:srgbClr val="0066CC">
                  <a:alpha val="22000"/>
                </a:srgbClr>
              </a:gs>
              <a:gs pos="43000">
                <a:srgbClr val="0066CC">
                  <a:alpha val="32000"/>
                </a:srgbClr>
              </a:gs>
              <a:gs pos="66000">
                <a:srgbClr val="0066CC">
                  <a:alpha val="74000"/>
                </a:srgbClr>
              </a:gs>
              <a:gs pos="100000">
                <a:srgbClr val="0066CC"/>
              </a:gs>
            </a:gsLst>
            <a:lin ang="0" scaled="1"/>
            <a:tileRect/>
          </a:gradFill>
          <a:ln w="25400" cap="rnd">
            <a:noFill/>
          </a:ln>
          <a:effectLst>
            <a:outerShdw blurRad="139700" dist="38100" dir="2700000" sx="102000" sy="102000" algn="tl"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BE3BE3F-74A5-16D0-D55B-4D08DE0E0A33}"/>
              </a:ext>
            </a:extLst>
          </p:cNvPr>
          <p:cNvSpPr txBox="1"/>
          <p:nvPr/>
        </p:nvSpPr>
        <p:spPr>
          <a:xfrm>
            <a:off x="4862803" y="1313164"/>
            <a:ext cx="4328822" cy="2677656"/>
          </a:xfrm>
          <a:prstGeom prst="rect">
            <a:avLst/>
          </a:prstGeom>
          <a:noFill/>
        </p:spPr>
        <p:txBody>
          <a:bodyPr wrap="square">
            <a:spAutoFit/>
          </a:bodyPr>
          <a:lstStyle/>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Hyperspectral satellite imagery instead of multispectral images but none are open-source and monitoring whole globe</a:t>
            </a:r>
          </a:p>
          <a:p>
            <a:pPr marL="285750" indent="-285750">
              <a:buFont typeface="Wingdings" panose="05000000000000000000" pitchFamily="2" charset="2"/>
              <a:buChar char="Ø"/>
            </a:pPr>
            <a:endPar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endParaRP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New satellite imagery with higher spatial resolution is crucial because there exists smalls farmlands (&lt;20m) especially Korea</a:t>
            </a:r>
          </a:p>
          <a:p>
            <a:pPr marL="285750" indent="-285750">
              <a:buFont typeface="Wingdings" panose="05000000000000000000" pitchFamily="2" charset="2"/>
              <a:buChar char="Ø"/>
            </a:pPr>
            <a:endPar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endParaRPr>
          </a:p>
          <a:p>
            <a:pPr marL="285750" indent="-285750">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rPr>
              <a:t>SAR data can be improved with determination of soil roughness</a:t>
            </a:r>
          </a:p>
          <a:p>
            <a:pPr marL="285750" indent="-285750">
              <a:buFont typeface="Wingdings" panose="05000000000000000000" pitchFamily="2" charset="2"/>
              <a:buChar char="Ø"/>
            </a:pPr>
            <a:endPar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endParaRPr>
          </a:p>
          <a:p>
            <a:pPr marL="285750" indent="-285750">
              <a:buFont typeface="Wingdings" panose="05000000000000000000" pitchFamily="2" charset="2"/>
              <a:buChar char="Ø"/>
            </a:pPr>
            <a:endPar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endParaRPr>
          </a:p>
        </p:txBody>
      </p:sp>
      <p:sp>
        <p:nvSpPr>
          <p:cNvPr id="16" name="TextBox 15">
            <a:extLst>
              <a:ext uri="{FF2B5EF4-FFF2-40B4-BE49-F238E27FC236}">
                <a16:creationId xmlns:a16="http://schemas.microsoft.com/office/drawing/2014/main" id="{A09315E5-54A8-D25D-5191-E8034AB718C0}"/>
              </a:ext>
            </a:extLst>
          </p:cNvPr>
          <p:cNvSpPr txBox="1"/>
          <p:nvPr/>
        </p:nvSpPr>
        <p:spPr>
          <a:xfrm>
            <a:off x="542740" y="4140069"/>
            <a:ext cx="7207522" cy="307777"/>
          </a:xfrm>
          <a:prstGeom prst="rect">
            <a:avLst/>
          </a:prstGeom>
          <a:noFill/>
        </p:spPr>
        <p:txBody>
          <a:bodyPr wrap="square">
            <a:spAutoFit/>
          </a:bodyPr>
          <a:lstStyle/>
          <a:p>
            <a:pPr marL="285750" indent="-285750">
              <a:buClr>
                <a:schemeClr val="tx1"/>
              </a:buClr>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Approach 1 is </a:t>
            </a:r>
            <a:r>
              <a:rPr lang="en-US" altLang="ko-KR" sz="14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cheap</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and </a:t>
            </a:r>
            <a:r>
              <a:rPr lang="en-US" altLang="ko-KR" sz="14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easy</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able to </a:t>
            </a:r>
            <a:r>
              <a:rPr lang="en-US" altLang="ko-KR" sz="14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accurately</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determine farmer’s SOC: </a:t>
            </a:r>
          </a:p>
        </p:txBody>
      </p:sp>
      <p:sp>
        <p:nvSpPr>
          <p:cNvPr id="18" name="Rectangle: Rounded Corners 17">
            <a:extLst>
              <a:ext uri="{FF2B5EF4-FFF2-40B4-BE49-F238E27FC236}">
                <a16:creationId xmlns:a16="http://schemas.microsoft.com/office/drawing/2014/main" id="{74549EA2-7FB2-9226-9B34-4BF9CE63E70D}"/>
              </a:ext>
            </a:extLst>
          </p:cNvPr>
          <p:cNvSpPr/>
          <p:nvPr/>
        </p:nvSpPr>
        <p:spPr>
          <a:xfrm>
            <a:off x="1674956" y="4491084"/>
            <a:ext cx="1640296" cy="408953"/>
          </a:xfrm>
          <a:prstGeom prst="roundRect">
            <a:avLst/>
          </a:prstGeom>
          <a:solidFill>
            <a:srgbClr val="FFC00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Farmer measure ST and SWHC</a:t>
            </a:r>
          </a:p>
        </p:txBody>
      </p:sp>
      <p:cxnSp>
        <p:nvCxnSpPr>
          <p:cNvPr id="19" name="Straight Arrow Connector 18">
            <a:extLst>
              <a:ext uri="{FF2B5EF4-FFF2-40B4-BE49-F238E27FC236}">
                <a16:creationId xmlns:a16="http://schemas.microsoft.com/office/drawing/2014/main" id="{06F79DF5-16D1-2A62-BE04-9ECF5AAB9AE7}"/>
              </a:ext>
            </a:extLst>
          </p:cNvPr>
          <p:cNvCxnSpPr>
            <a:cxnSpLocks/>
            <a:stCxn id="18" idx="3"/>
            <a:endCxn id="22" idx="1"/>
          </p:cNvCxnSpPr>
          <p:nvPr/>
        </p:nvCxnSpPr>
        <p:spPr>
          <a:xfrm flipV="1">
            <a:off x="3315252" y="4694083"/>
            <a:ext cx="376400" cy="14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F56825CC-4E45-94B4-CF6D-E910451F4C6B}"/>
              </a:ext>
            </a:extLst>
          </p:cNvPr>
          <p:cNvSpPr/>
          <p:nvPr/>
        </p:nvSpPr>
        <p:spPr>
          <a:xfrm>
            <a:off x="3691652" y="4489606"/>
            <a:ext cx="1323419" cy="408953"/>
          </a:xfrm>
          <a:prstGeom prst="roundRect">
            <a:avLst/>
          </a:prstGeom>
          <a:solidFill>
            <a:srgbClr val="FFC00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Send data to operator</a:t>
            </a:r>
          </a:p>
        </p:txBody>
      </p:sp>
      <p:sp>
        <p:nvSpPr>
          <p:cNvPr id="29" name="Rectangle: Rounded Corners 28">
            <a:extLst>
              <a:ext uri="{FF2B5EF4-FFF2-40B4-BE49-F238E27FC236}">
                <a16:creationId xmlns:a16="http://schemas.microsoft.com/office/drawing/2014/main" id="{F2F154EC-F2B6-9441-9C41-C4CFC323FD2B}"/>
              </a:ext>
            </a:extLst>
          </p:cNvPr>
          <p:cNvSpPr/>
          <p:nvPr/>
        </p:nvSpPr>
        <p:spPr>
          <a:xfrm>
            <a:off x="5459620" y="4489888"/>
            <a:ext cx="1064305" cy="408953"/>
          </a:xfrm>
          <a:prstGeom prst="roundRect">
            <a:avLst/>
          </a:prstGeom>
          <a:solidFill>
            <a:srgbClr val="FFC00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Add MSI data</a:t>
            </a:r>
          </a:p>
        </p:txBody>
      </p:sp>
      <p:cxnSp>
        <p:nvCxnSpPr>
          <p:cNvPr id="30" name="Straight Arrow Connector 29">
            <a:extLst>
              <a:ext uri="{FF2B5EF4-FFF2-40B4-BE49-F238E27FC236}">
                <a16:creationId xmlns:a16="http://schemas.microsoft.com/office/drawing/2014/main" id="{4D21E8BE-6513-5C24-9957-03CA9AD4C8E6}"/>
              </a:ext>
            </a:extLst>
          </p:cNvPr>
          <p:cNvCxnSpPr>
            <a:cxnSpLocks/>
            <a:stCxn id="22" idx="3"/>
            <a:endCxn id="29" idx="1"/>
          </p:cNvCxnSpPr>
          <p:nvPr/>
        </p:nvCxnSpPr>
        <p:spPr>
          <a:xfrm>
            <a:off x="5015071" y="4694083"/>
            <a:ext cx="444549" cy="28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1DDBCDD4-C2D9-49F7-27ED-07FC9A7F759B}"/>
              </a:ext>
            </a:extLst>
          </p:cNvPr>
          <p:cNvSpPr/>
          <p:nvPr/>
        </p:nvSpPr>
        <p:spPr>
          <a:xfrm>
            <a:off x="6974637" y="4489606"/>
            <a:ext cx="1237176" cy="408953"/>
          </a:xfrm>
          <a:prstGeom prst="roundRect">
            <a:avLst/>
          </a:prstGeom>
          <a:solidFill>
            <a:srgbClr val="FFC00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SOC determined</a:t>
            </a:r>
          </a:p>
        </p:txBody>
      </p:sp>
      <p:cxnSp>
        <p:nvCxnSpPr>
          <p:cNvPr id="35" name="Straight Arrow Connector 34">
            <a:extLst>
              <a:ext uri="{FF2B5EF4-FFF2-40B4-BE49-F238E27FC236}">
                <a16:creationId xmlns:a16="http://schemas.microsoft.com/office/drawing/2014/main" id="{B805E56A-2EF7-5779-AC7D-2A80A863F69A}"/>
              </a:ext>
            </a:extLst>
          </p:cNvPr>
          <p:cNvCxnSpPr>
            <a:cxnSpLocks/>
            <a:stCxn id="29" idx="3"/>
            <a:endCxn id="34" idx="1"/>
          </p:cNvCxnSpPr>
          <p:nvPr/>
        </p:nvCxnSpPr>
        <p:spPr>
          <a:xfrm flipV="1">
            <a:off x="6523925" y="4694083"/>
            <a:ext cx="450712" cy="28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4E2D2FA-038C-C127-8A85-13E7A946C208}"/>
              </a:ext>
            </a:extLst>
          </p:cNvPr>
          <p:cNvSpPr txBox="1"/>
          <p:nvPr/>
        </p:nvSpPr>
        <p:spPr>
          <a:xfrm>
            <a:off x="542740" y="5070776"/>
            <a:ext cx="6668999" cy="523220"/>
          </a:xfrm>
          <a:prstGeom prst="rect">
            <a:avLst/>
          </a:prstGeom>
          <a:noFill/>
        </p:spPr>
        <p:txBody>
          <a:bodyPr wrap="square">
            <a:spAutoFit/>
          </a:bodyPr>
          <a:lstStyle/>
          <a:p>
            <a:pPr marL="285750" indent="-285750">
              <a:buClr>
                <a:schemeClr val="tx1"/>
              </a:buClr>
              <a:buFont typeface="Wingdings" panose="05000000000000000000" pitchFamily="2" charset="2"/>
              <a:buChar char="Ø"/>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Approach 2 is less accurate than approach 1 but it is full-remote sensing  </a:t>
            </a:r>
            <a:r>
              <a:rPr lang="en-US" altLang="ko-KR" sz="14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Robust</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means of </a:t>
            </a:r>
            <a:r>
              <a:rPr lang="en-US" altLang="ko-KR" sz="1400" b="1" dirty="0">
                <a:ln>
                  <a:solidFill>
                    <a:schemeClr val="accent1">
                      <a:alpha val="0"/>
                    </a:schemeClr>
                  </a:solidFill>
                </a:ln>
                <a:solidFill>
                  <a:srgbClr val="FF0000"/>
                </a:solidFill>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global</a:t>
            </a: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 monitoring</a:t>
            </a:r>
          </a:p>
        </p:txBody>
      </p:sp>
      <p:sp>
        <p:nvSpPr>
          <p:cNvPr id="40" name="Rectangle: Rounded Corners 39">
            <a:extLst>
              <a:ext uri="{FF2B5EF4-FFF2-40B4-BE49-F238E27FC236}">
                <a16:creationId xmlns:a16="http://schemas.microsoft.com/office/drawing/2014/main" id="{514020DD-F99D-AAD3-9F04-DA371622550B}"/>
              </a:ext>
            </a:extLst>
          </p:cNvPr>
          <p:cNvSpPr/>
          <p:nvPr/>
        </p:nvSpPr>
        <p:spPr>
          <a:xfrm>
            <a:off x="1674956" y="5628640"/>
            <a:ext cx="1640298" cy="408953"/>
          </a:xfrm>
          <a:prstGeom prst="roundRect">
            <a:avLst/>
          </a:prstGeom>
          <a:solidFill>
            <a:srgbClr val="00B0F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MSI + SAR</a:t>
            </a:r>
          </a:p>
        </p:txBody>
      </p:sp>
      <p:cxnSp>
        <p:nvCxnSpPr>
          <p:cNvPr id="41" name="Straight Arrow Connector 40">
            <a:extLst>
              <a:ext uri="{FF2B5EF4-FFF2-40B4-BE49-F238E27FC236}">
                <a16:creationId xmlns:a16="http://schemas.microsoft.com/office/drawing/2014/main" id="{A69B40EF-DC6B-688D-D686-D84E97BB1141}"/>
              </a:ext>
            </a:extLst>
          </p:cNvPr>
          <p:cNvCxnSpPr>
            <a:cxnSpLocks/>
            <a:stCxn id="40" idx="3"/>
            <a:endCxn id="44" idx="1"/>
          </p:cNvCxnSpPr>
          <p:nvPr/>
        </p:nvCxnSpPr>
        <p:spPr>
          <a:xfrm>
            <a:off x="3315254" y="5833117"/>
            <a:ext cx="376399" cy="2557"/>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0FB09412-6DF5-BA3D-DD77-1E6AAB0B43E1}"/>
              </a:ext>
            </a:extLst>
          </p:cNvPr>
          <p:cNvSpPr/>
          <p:nvPr/>
        </p:nvSpPr>
        <p:spPr>
          <a:xfrm>
            <a:off x="3691653" y="5631197"/>
            <a:ext cx="1323419" cy="408953"/>
          </a:xfrm>
          <a:prstGeom prst="roundRect">
            <a:avLst/>
          </a:prstGeom>
          <a:solidFill>
            <a:srgbClr val="00B0F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Global Monitoring</a:t>
            </a:r>
          </a:p>
        </p:txBody>
      </p:sp>
      <p:sp>
        <p:nvSpPr>
          <p:cNvPr id="45" name="Rectangle: Rounded Corners 44">
            <a:extLst>
              <a:ext uri="{FF2B5EF4-FFF2-40B4-BE49-F238E27FC236}">
                <a16:creationId xmlns:a16="http://schemas.microsoft.com/office/drawing/2014/main" id="{90E40780-5875-A30C-D1E3-3B27D3096F90}"/>
              </a:ext>
            </a:extLst>
          </p:cNvPr>
          <p:cNvSpPr/>
          <p:nvPr/>
        </p:nvSpPr>
        <p:spPr>
          <a:xfrm>
            <a:off x="5343381" y="5633402"/>
            <a:ext cx="1305624" cy="408953"/>
          </a:xfrm>
          <a:prstGeom prst="roundRect">
            <a:avLst/>
          </a:prstGeom>
          <a:solidFill>
            <a:srgbClr val="00B0F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Danger Area Detected</a:t>
            </a:r>
          </a:p>
        </p:txBody>
      </p:sp>
      <p:cxnSp>
        <p:nvCxnSpPr>
          <p:cNvPr id="46" name="Straight Arrow Connector 45">
            <a:extLst>
              <a:ext uri="{FF2B5EF4-FFF2-40B4-BE49-F238E27FC236}">
                <a16:creationId xmlns:a16="http://schemas.microsoft.com/office/drawing/2014/main" id="{75F06E60-CEE9-F039-C317-5EC39611A16C}"/>
              </a:ext>
            </a:extLst>
          </p:cNvPr>
          <p:cNvCxnSpPr>
            <a:cxnSpLocks/>
            <a:stCxn id="44" idx="3"/>
            <a:endCxn id="45" idx="1"/>
          </p:cNvCxnSpPr>
          <p:nvPr/>
        </p:nvCxnSpPr>
        <p:spPr>
          <a:xfrm>
            <a:off x="5015072" y="5835674"/>
            <a:ext cx="328309" cy="220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81546D4-9517-173E-0373-AB4A166B60A3}"/>
              </a:ext>
            </a:extLst>
          </p:cNvPr>
          <p:cNvCxnSpPr>
            <a:cxnSpLocks/>
            <a:stCxn id="45" idx="3"/>
            <a:endCxn id="53" idx="1"/>
          </p:cNvCxnSpPr>
          <p:nvPr/>
        </p:nvCxnSpPr>
        <p:spPr>
          <a:xfrm>
            <a:off x="6649005" y="5837879"/>
            <a:ext cx="311344" cy="88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75DFE6E0-44F5-1BAB-D88C-6298C3672AB7}"/>
              </a:ext>
            </a:extLst>
          </p:cNvPr>
          <p:cNvSpPr/>
          <p:nvPr/>
        </p:nvSpPr>
        <p:spPr>
          <a:xfrm>
            <a:off x="6960349" y="5634282"/>
            <a:ext cx="1323419" cy="408953"/>
          </a:xfrm>
          <a:prstGeom prst="roundRect">
            <a:avLst/>
          </a:prstGeom>
          <a:solidFill>
            <a:srgbClr val="00B0F0"/>
          </a:solidFill>
          <a:ln>
            <a:solidFill>
              <a:schemeClr val="tx1"/>
            </a:solidFill>
          </a:ln>
        </p:spPr>
        <p:txBody>
          <a:bodyPr wrap="square" rtlCol="0" anchor="ctr">
            <a:noAutofit/>
          </a:bodyPr>
          <a:lstStyle/>
          <a:p>
            <a:pPr algn="ctr"/>
            <a:r>
              <a:rPr lang="en-US" sz="1400" b="1" dirty="0">
                <a:latin typeface="Arial" panose="020B0604020202020204" pitchFamily="34" charset="0"/>
                <a:cs typeface="Arial" panose="020B0604020202020204" pitchFamily="34" charset="0"/>
              </a:rPr>
              <a:t>Check with Approach 1</a:t>
            </a:r>
          </a:p>
        </p:txBody>
      </p:sp>
      <p:sp>
        <p:nvSpPr>
          <p:cNvPr id="76" name="TextBox 75">
            <a:extLst>
              <a:ext uri="{FF2B5EF4-FFF2-40B4-BE49-F238E27FC236}">
                <a16:creationId xmlns:a16="http://schemas.microsoft.com/office/drawing/2014/main" id="{C7C02146-F950-61B7-F0C5-3B4F2907A4AC}"/>
              </a:ext>
            </a:extLst>
          </p:cNvPr>
          <p:cNvSpPr txBox="1"/>
          <p:nvPr/>
        </p:nvSpPr>
        <p:spPr>
          <a:xfrm>
            <a:off x="115938" y="4540194"/>
            <a:ext cx="1616148"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Implementation: </a:t>
            </a:r>
          </a:p>
        </p:txBody>
      </p:sp>
      <p:sp>
        <p:nvSpPr>
          <p:cNvPr id="77" name="TextBox 76">
            <a:extLst>
              <a:ext uri="{FF2B5EF4-FFF2-40B4-BE49-F238E27FC236}">
                <a16:creationId xmlns:a16="http://schemas.microsoft.com/office/drawing/2014/main" id="{EDE884D7-692C-2BEB-C948-CB31393C9664}"/>
              </a:ext>
            </a:extLst>
          </p:cNvPr>
          <p:cNvSpPr txBox="1"/>
          <p:nvPr/>
        </p:nvSpPr>
        <p:spPr>
          <a:xfrm>
            <a:off x="130152" y="5640899"/>
            <a:ext cx="1616148" cy="307777"/>
          </a:xfrm>
          <a:prstGeom prst="rect">
            <a:avLst/>
          </a:prstGeom>
          <a:noFill/>
        </p:spPr>
        <p:txBody>
          <a:bodyPr wrap="none" rtlCol="0">
            <a:spAutoFit/>
          </a:bodyPr>
          <a:lstStyle/>
          <a:p>
            <a:pPr algn="l"/>
            <a:r>
              <a:rPr lang="en-US" sz="1400" b="1" dirty="0">
                <a:latin typeface="Arial" panose="020B0604020202020204" pitchFamily="34" charset="0"/>
                <a:cs typeface="Arial" panose="020B0604020202020204" pitchFamily="34" charset="0"/>
              </a:rPr>
              <a:t>Implementation: </a:t>
            </a:r>
          </a:p>
        </p:txBody>
      </p:sp>
      <p:sp>
        <p:nvSpPr>
          <p:cNvPr id="78" name="TextBox 77">
            <a:extLst>
              <a:ext uri="{FF2B5EF4-FFF2-40B4-BE49-F238E27FC236}">
                <a16:creationId xmlns:a16="http://schemas.microsoft.com/office/drawing/2014/main" id="{553D70ED-27CC-B1FB-20EE-7FA2CA8EE622}"/>
              </a:ext>
            </a:extLst>
          </p:cNvPr>
          <p:cNvSpPr txBox="1"/>
          <p:nvPr/>
        </p:nvSpPr>
        <p:spPr>
          <a:xfrm>
            <a:off x="1579047" y="6214473"/>
            <a:ext cx="6012773" cy="523220"/>
          </a:xfrm>
          <a:prstGeom prst="rect">
            <a:avLst/>
          </a:prstGeom>
          <a:noFill/>
        </p:spPr>
        <p:txBody>
          <a:bodyPr wrap="square">
            <a:spAutoFit/>
          </a:bodyPr>
          <a:lstStyle/>
          <a:p>
            <a:pPr>
              <a:buClr>
                <a:schemeClr val="tx1"/>
              </a:buClr>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Detect &amp; Prevent soil degradation  Improve agriculture, </a:t>
            </a:r>
          </a:p>
          <a:p>
            <a:pPr>
              <a:buClr>
                <a:schemeClr val="tx1"/>
              </a:buClr>
            </a:pPr>
            <a:r>
              <a:rPr lang="en-US" altLang="ko-KR" sz="1400" b="1" dirty="0">
                <a:ln>
                  <a:solidFill>
                    <a:schemeClr val="accent1">
                      <a:alpha val="0"/>
                    </a:schemeClr>
                  </a:solidFill>
                </a:ln>
                <a:latin typeface="Arial" panose="020B0604020202020204" pitchFamily="34" charset="0"/>
                <a:ea typeface="KoPubWorld돋움체_Pro Bold" panose="00000800000000000000" pitchFamily="50" charset="-127"/>
                <a:cs typeface="Arial" panose="020B0604020202020204" pitchFamily="34" charset="0"/>
                <a:sym typeface="Wingdings" panose="05000000000000000000" pitchFamily="2" charset="2"/>
              </a:rPr>
              <a:t>Monitor soil carbon sequestration  Help mitigate climate change </a:t>
            </a:r>
          </a:p>
        </p:txBody>
      </p:sp>
    </p:spTree>
    <p:extLst>
      <p:ext uri="{BB962C8B-B14F-4D97-AF65-F5344CB8AC3E}">
        <p14:creationId xmlns:p14="http://schemas.microsoft.com/office/powerpoint/2010/main" val="3171242829"/>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wrap="square" rtlCol="0" anchor="ctr">
        <a:noAutofit/>
      </a:bodyPr>
      <a:lstStyle>
        <a:defPPr algn="l">
          <a:defRPr sz="1600" b="1" dirty="0">
            <a:latin typeface="Arial" panose="020B0604020202020204" pitchFamily="34" charset="0"/>
            <a:cs typeface="Arial" panose="020B0604020202020204" pitchFamily="34" charset="0"/>
          </a:defRPr>
        </a:defPPr>
      </a:lstStyle>
    </a:spDef>
    <a:txDef>
      <a:spPr>
        <a:noFill/>
      </a:spPr>
      <a:bodyPr wrap="square" rtlCol="0">
        <a:spAutoFit/>
      </a:bodyPr>
      <a:lstStyle>
        <a:defPPr algn="l">
          <a:defRPr sz="14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8955</TotalTime>
  <Words>2891</Words>
  <Application>Microsoft Office PowerPoint</Application>
  <PresentationFormat>On-screen Show (4:3)</PresentationFormat>
  <Paragraphs>333</Paragraphs>
  <Slides>11</Slides>
  <Notes>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3" baseType="lpstr">
      <vt:lpstr>Harding</vt:lpstr>
      <vt:lpstr>KoPubWorld돋움체 Medium</vt:lpstr>
      <vt:lpstr>맑은 고딕</vt:lpstr>
      <vt:lpstr>Arial</vt:lpstr>
      <vt:lpstr>Arial</vt:lpstr>
      <vt:lpstr>Calibri</vt:lpstr>
      <vt:lpstr>Calibri Light</vt:lpstr>
      <vt:lpstr>Open Sans</vt:lpstr>
      <vt:lpstr>Tahoma</vt:lpstr>
      <vt:lpstr>Wingdings</vt:lpstr>
      <vt:lpstr>Office 테마</vt:lpstr>
      <vt:lpstr>Origin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yoon jiho</dc:creator>
  <cp:lastModifiedBy>kim dong yoon</cp:lastModifiedBy>
  <cp:revision>1253</cp:revision>
  <dcterms:created xsi:type="dcterms:W3CDTF">2021-06-09T04:05:43Z</dcterms:created>
  <dcterms:modified xsi:type="dcterms:W3CDTF">2022-11-13T14:32:24Z</dcterms:modified>
</cp:coreProperties>
</file>